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6"/>
  </p:notesMasterIdLst>
  <p:sldIdLst>
    <p:sldId id="279" r:id="rId2"/>
    <p:sldId id="328" r:id="rId3"/>
    <p:sldId id="281" r:id="rId4"/>
    <p:sldId id="322" r:id="rId5"/>
    <p:sldId id="321" r:id="rId6"/>
    <p:sldId id="325" r:id="rId7"/>
    <p:sldId id="283" r:id="rId8"/>
    <p:sldId id="284" r:id="rId9"/>
    <p:sldId id="285" r:id="rId10"/>
    <p:sldId id="286" r:id="rId11"/>
    <p:sldId id="329" r:id="rId12"/>
    <p:sldId id="287" r:id="rId13"/>
    <p:sldId id="330" r:id="rId14"/>
    <p:sldId id="308" r:id="rId15"/>
    <p:sldId id="309" r:id="rId16"/>
    <p:sldId id="310" r:id="rId17"/>
    <p:sldId id="331" r:id="rId18"/>
    <p:sldId id="294" r:id="rId19"/>
    <p:sldId id="300" r:id="rId20"/>
    <p:sldId id="332" r:id="rId21"/>
    <p:sldId id="296" r:id="rId22"/>
    <p:sldId id="297" r:id="rId23"/>
    <p:sldId id="323" r:id="rId24"/>
    <p:sldId id="324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3300"/>
    <a:srgbClr val="673313"/>
    <a:srgbClr val="274B21"/>
    <a:srgbClr val="512373"/>
    <a:srgbClr val="E05B20"/>
    <a:srgbClr val="696717"/>
    <a:srgbClr val="2E572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B332C-A273-42AF-8D27-4132BC41F4EA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BA8BF-4EF9-4C56-9291-CAA7D014C2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A8BF-4EF9-4C56-9291-CAA7D014C23E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BA8BF-4EF9-4C56-9291-CAA7D014C23E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48511E-66FF-4C14-A48D-697F02686A76}" type="slidenum">
              <a:rPr lang="fr-FR"/>
              <a:pPr/>
              <a:t>19</a:t>
            </a:fld>
            <a:endParaRPr lang="fr-FR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6125" cy="3417887"/>
          </a:xfrm>
          <a:ln w="12700" cap="flat">
            <a:solidFill>
              <a:schemeClr val="tx1"/>
            </a:solidFill>
          </a:ln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ln/>
        </p:spPr>
        <p:txBody>
          <a:bodyPr lIns="92075" tIns="46038" rIns="92075" bIns="46038"/>
          <a:lstStyle/>
          <a:p>
            <a:pPr defTabSz="762000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9D497FB-D018-4CBF-919A-E48E45252C9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dissolve/>
    <p:sndAc>
      <p:endSnd/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7B59D9-5279-4A61-A911-CDBA5860DAD1}" type="datetimeFigureOut">
              <a:rPr lang="fr-FR" smtClean="0"/>
              <a:pPr/>
              <a:t>22/02/2017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5603ED-7EC8-46AE-AC0D-BB07FB719AE8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euille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1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12" Type="http://schemas.openxmlformats.org/officeDocument/2006/relationships/image" Target="../media/image2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11" Type="http://schemas.openxmlformats.org/officeDocument/2006/relationships/image" Target="../media/image19.emf"/><Relationship Id="rId5" Type="http://schemas.openxmlformats.org/officeDocument/2006/relationships/image" Target="../media/image13.emf"/><Relationship Id="rId15" Type="http://schemas.openxmlformats.org/officeDocument/2006/relationships/image" Target="../media/image23.emf"/><Relationship Id="rId10" Type="http://schemas.openxmlformats.org/officeDocument/2006/relationships/image" Target="../media/image18.emf"/><Relationship Id="rId4" Type="http://schemas.openxmlformats.org/officeDocument/2006/relationships/image" Target="../media/image12.emf"/><Relationship Id="rId9" Type="http://schemas.openxmlformats.org/officeDocument/2006/relationships/image" Target="../media/image17.emf"/><Relationship Id="rId14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Relationship Id="rId1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hyperlink" Target="http://www.anged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472518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</a:t>
            </a:r>
            <a:r>
              <a:rPr lang="ar-T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fr-FR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71472" y="928670"/>
            <a:ext cx="8072494" cy="5929330"/>
          </a:xfrm>
        </p:spPr>
        <p:txBody>
          <a:bodyPr>
            <a:normAutofit fontScale="550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ar-TN" sz="3100" b="1" dirty="0" smtClean="0"/>
              <a:t>البــرنامج الوطني لاستــعادة </a:t>
            </a:r>
            <a:r>
              <a:rPr lang="ar-TN" sz="3100" b="1" dirty="0" err="1" smtClean="0"/>
              <a:t>و</a:t>
            </a:r>
            <a:r>
              <a:rPr lang="ar-TN" sz="3100" b="1" dirty="0" smtClean="0"/>
              <a:t> تثـمين</a:t>
            </a:r>
            <a:endParaRPr lang="ar-TN" sz="3600" b="1" dirty="0" smtClean="0"/>
          </a:p>
          <a:p>
            <a:pPr algn="ctr" rtl="1">
              <a:lnSpc>
                <a:spcPct val="120000"/>
              </a:lnSpc>
              <a:buNone/>
            </a:pPr>
            <a:r>
              <a:rPr lang="ar-TN" sz="4400" b="1" dirty="0" smtClean="0">
                <a:solidFill>
                  <a:srgbClr val="274B21"/>
                </a:solidFill>
              </a:rPr>
              <a:t>الفــضلات العــضوية المنزلية</a:t>
            </a:r>
            <a:r>
              <a:rPr lang="fr-FR" sz="4400" b="1" dirty="0" smtClean="0">
                <a:solidFill>
                  <a:srgbClr val="274B21"/>
                </a:solidFill>
              </a:rPr>
              <a:t> </a:t>
            </a:r>
            <a:r>
              <a:rPr lang="ar-TN" sz="4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" الذهب البني "</a:t>
            </a:r>
            <a:endParaRPr lang="fr-FR" sz="4400" dirty="0" smtClean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ar-TN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r>
              <a:rPr lang="ar-TN" dirty="0" smtClean="0"/>
              <a:t> </a:t>
            </a:r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ar-TN" dirty="0" smtClean="0"/>
          </a:p>
          <a:p>
            <a:pPr algn="r">
              <a:buNone/>
            </a:pPr>
            <a:r>
              <a:rPr lang="ar-TN" sz="2400" b="1" dirty="0" smtClean="0"/>
              <a:t>                                                                                                    </a:t>
            </a:r>
            <a:endParaRPr lang="fr-FR" sz="2400" b="1" dirty="0" smtClean="0"/>
          </a:p>
          <a:p>
            <a:pPr algn="ctr" rtl="1">
              <a:buNone/>
            </a:pPr>
            <a:endParaRPr lang="fr-FR" sz="2100" b="1" dirty="0" smtClean="0"/>
          </a:p>
          <a:p>
            <a:pPr algn="ctr" rtl="1">
              <a:buNone/>
            </a:pPr>
            <a:endParaRPr lang="ar-TN" sz="2100" b="1" dirty="0" smtClean="0"/>
          </a:p>
          <a:p>
            <a:pPr algn="ctr" rtl="1">
              <a:buNone/>
            </a:pPr>
            <a:endParaRPr lang="ar-TN" sz="2100" b="1" dirty="0" smtClean="0"/>
          </a:p>
          <a:p>
            <a:pPr algn="ctr" rtl="1">
              <a:buNone/>
            </a:pPr>
            <a:endParaRPr lang="ar-TN" sz="2100" b="1" dirty="0" smtClean="0"/>
          </a:p>
          <a:p>
            <a:pPr rtl="1">
              <a:buNone/>
            </a:pPr>
            <a:r>
              <a:rPr lang="fr-FR" sz="2100" b="1" dirty="0" smtClean="0"/>
              <a:t> </a:t>
            </a:r>
            <a:endParaRPr lang="ar-TN" sz="2100" b="1" dirty="0" smtClean="0"/>
          </a:p>
          <a:p>
            <a:pPr rtl="1">
              <a:buNone/>
            </a:pPr>
            <a:r>
              <a:rPr lang="ar-TN" sz="2100" b="1" dirty="0" smtClean="0"/>
              <a:t>   </a:t>
            </a:r>
          </a:p>
          <a:p>
            <a:pPr algn="ctr" rtl="1">
              <a:buNone/>
            </a:pPr>
            <a:r>
              <a:rPr lang="ar-TN" sz="2100" b="1" dirty="0" smtClean="0"/>
              <a:t>                                                                            </a:t>
            </a:r>
          </a:p>
          <a:p>
            <a:pPr algn="ctr" rtl="1">
              <a:buNone/>
            </a:pPr>
            <a:r>
              <a:rPr lang="ar-TN" sz="2100" b="1" dirty="0" smtClean="0"/>
              <a:t>                                                                       </a:t>
            </a:r>
          </a:p>
          <a:p>
            <a:pPr algn="ctr" rtl="1">
              <a:buNone/>
            </a:pPr>
            <a:r>
              <a:rPr lang="ar-TN" sz="2100" b="1" dirty="0" smtClean="0"/>
              <a:t>                      </a:t>
            </a:r>
          </a:p>
          <a:p>
            <a:pPr algn="ctr" rtl="1">
              <a:lnSpc>
                <a:spcPct val="120000"/>
              </a:lnSpc>
              <a:buNone/>
            </a:pPr>
            <a:endParaRPr lang="ar-TN" sz="2100" b="1" dirty="0" smtClean="0"/>
          </a:p>
          <a:p>
            <a:pPr algn="ctr" rtl="1">
              <a:lnSpc>
                <a:spcPct val="120000"/>
              </a:lnSpc>
              <a:buNone/>
            </a:pPr>
            <a:r>
              <a:rPr lang="ar-TN" sz="2100" b="1" dirty="0" smtClean="0"/>
              <a:t> </a:t>
            </a:r>
            <a:r>
              <a:rPr lang="ar-TN" sz="2100" b="1" dirty="0" smtClean="0"/>
              <a:t>                                                                                                                                               ل</a:t>
            </a:r>
            <a:r>
              <a:rPr lang="ar-TN" sz="2100" b="1" dirty="0" smtClean="0"/>
              <a:t>يــلى البـــراري</a:t>
            </a:r>
            <a:endParaRPr lang="ar-TN" sz="2100" b="1" dirty="0" smtClean="0"/>
          </a:p>
          <a:p>
            <a:pPr rtl="1">
              <a:lnSpc>
                <a:spcPct val="120000"/>
              </a:lnSpc>
              <a:buNone/>
            </a:pPr>
            <a:r>
              <a:rPr lang="ar-TN" sz="2100" b="1" dirty="0" smtClean="0"/>
              <a:t>رئيـــسة مصـلحة </a:t>
            </a:r>
            <a:r>
              <a:rPr lang="ar-TN" sz="2100" b="1" dirty="0" smtClean="0"/>
              <a:t>: تــواصل </a:t>
            </a:r>
            <a:r>
              <a:rPr lang="ar-TN" sz="2100" b="1" dirty="0" err="1" smtClean="0"/>
              <a:t>و</a:t>
            </a:r>
            <a:r>
              <a:rPr lang="ar-TN" sz="2100" b="1" dirty="0" smtClean="0"/>
              <a:t> تكــوين</a:t>
            </a:r>
            <a:endParaRPr lang="ar-TN" sz="2100" b="1" dirty="0" smtClean="0"/>
          </a:p>
          <a:p>
            <a:pPr>
              <a:buNone/>
            </a:pPr>
            <a:endParaRPr lang="fr-FR" sz="2100" b="1" dirty="0" smtClean="0"/>
          </a:p>
          <a:p>
            <a:pPr>
              <a:buNone/>
            </a:pPr>
            <a:endParaRPr lang="ar-TN" sz="2100" b="1" dirty="0" smtClean="0"/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ar-TN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4" name="Image 12" descr="logo ANGED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9595"/>
            <a:ext cx="714380" cy="724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8" descr="C:\Documents and Settings\Anged\Bureau\198188466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214290"/>
            <a:ext cx="1285884" cy="53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C:\Documents and Settings\LAILA BRARI\Bureau\compostage c\WP_20160427_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1857364"/>
            <a:ext cx="7286676" cy="4214842"/>
          </a:xfrm>
          <a:prstGeom prst="rect">
            <a:avLst/>
          </a:prstGeom>
          <a:noFill/>
        </p:spPr>
      </p:pic>
      <p:pic>
        <p:nvPicPr>
          <p:cNvPr id="7" name="Image 6" descr="Logo MEDD transparen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8072462" y="285728"/>
            <a:ext cx="642941" cy="613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1300" y="0"/>
            <a:ext cx="8688418" cy="1571612"/>
          </a:xfrm>
        </p:spPr>
        <p:txBody>
          <a:bodyPr>
            <a:normAutofit fontScale="90000"/>
          </a:bodyPr>
          <a:lstStyle/>
          <a:p>
            <a:pPr algn="just" rtl="1"/>
            <a:r>
              <a:rPr lang="ar-TN" sz="3600" b="1" dirty="0" smtClean="0">
                <a:solidFill>
                  <a:srgbClr val="C00000"/>
                </a:solidFill>
              </a:rPr>
              <a:t>البرنامج الوطني للنهوض بالتسميد الفردي لنفايات المطبخ والحديقة المنزلية داخل الأحياء السكنية:</a:t>
            </a:r>
            <a:r>
              <a:rPr lang="fr-FR" sz="3600" b="1" dirty="0" smtClean="0">
                <a:solidFill>
                  <a:srgbClr val="C00000"/>
                </a:solidFill>
              </a:rPr>
              <a:t>	</a:t>
            </a:r>
            <a:r>
              <a:rPr lang="ar-TN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br>
              <a:rPr lang="ar-TN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629680" cy="5715016"/>
          </a:xfrm>
        </p:spPr>
        <p:txBody>
          <a:bodyPr>
            <a:normAutofit/>
          </a:bodyPr>
          <a:lstStyle/>
          <a:p>
            <a:pPr algn="just" rtl="1"/>
            <a:r>
              <a:rPr lang="ar-TN" sz="2800" b="1" dirty="0" smtClean="0">
                <a:solidFill>
                  <a:srgbClr val="274B21"/>
                </a:solidFill>
              </a:rPr>
              <a:t>التمويل : </a:t>
            </a:r>
            <a:r>
              <a:rPr lang="ar-TN" sz="2800" b="1" dirty="0" smtClean="0">
                <a:solidFill>
                  <a:srgbClr val="C00000"/>
                </a:solidFill>
              </a:rPr>
              <a:t>750</a:t>
            </a:r>
            <a:r>
              <a:rPr lang="ar-TN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TN" sz="2800" b="1" dirty="0" err="1" smtClean="0">
                <a:solidFill>
                  <a:srgbClr val="C00000"/>
                </a:solidFill>
              </a:rPr>
              <a:t>أ</a:t>
            </a:r>
            <a:r>
              <a:rPr lang="ar-TN" sz="2800" b="1" dirty="0" smtClean="0">
                <a:solidFill>
                  <a:srgbClr val="C00000"/>
                </a:solidFill>
              </a:rPr>
              <a:t>.د</a:t>
            </a:r>
            <a:r>
              <a:rPr lang="ar-TN" sz="2800" b="1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ar-TN" sz="2800" b="1" dirty="0" smtClean="0"/>
              <a:t>من </a:t>
            </a:r>
            <a:r>
              <a:rPr lang="ar-TN" sz="2800" b="1" dirty="0" smtClean="0"/>
              <a:t>ميزانية </a:t>
            </a:r>
            <a:r>
              <a:rPr lang="ar-TN" sz="2800" b="1" dirty="0" smtClean="0"/>
              <a:t>الدولة   </a:t>
            </a:r>
            <a:r>
              <a:rPr lang="fr-FR" sz="2800" b="1" dirty="0" smtClean="0"/>
              <a:t> </a:t>
            </a:r>
            <a:r>
              <a:rPr lang="fr-FR" sz="2800" b="1" dirty="0" smtClean="0"/>
              <a:t>2012 -</a:t>
            </a:r>
            <a:r>
              <a:rPr lang="fr-FR" sz="2800" b="1" dirty="0" smtClean="0"/>
              <a:t>2017</a:t>
            </a:r>
            <a:r>
              <a:rPr lang="ar-TN" sz="2800" b="1" dirty="0" smtClean="0"/>
              <a:t>  </a:t>
            </a:r>
            <a:r>
              <a:rPr lang="fr-FR" sz="2800" b="1" dirty="0" smtClean="0"/>
              <a:t> </a:t>
            </a:r>
            <a:endParaRPr lang="ar-TN" sz="2800" b="1" dirty="0" smtClean="0"/>
          </a:p>
          <a:p>
            <a:pPr algn="just" rtl="1"/>
            <a:r>
              <a:rPr lang="ar-TN" b="1" dirty="0" err="1" smtClean="0">
                <a:solidFill>
                  <a:srgbClr val="274B21"/>
                </a:solidFill>
              </a:rPr>
              <a:t>الاهداف</a:t>
            </a:r>
            <a:r>
              <a:rPr lang="ar-TN" b="1" dirty="0" smtClean="0">
                <a:solidFill>
                  <a:srgbClr val="274B21"/>
                </a:solidFill>
              </a:rPr>
              <a:t>:</a:t>
            </a:r>
            <a:endParaRPr lang="ar-TN" b="1" dirty="0" smtClean="0">
              <a:solidFill>
                <a:srgbClr val="008000"/>
              </a:solidFill>
            </a:endParaRPr>
          </a:p>
          <a:p>
            <a:pPr algn="just" rtl="1">
              <a:buNone/>
            </a:pPr>
            <a:r>
              <a:rPr lang="ar-TN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الفرز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الانتقائي للنفايات العضوية (68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℅ )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من المصدر وتثمين نسبة 40 ℅ منها داخل المنازل والحيلولة دون  </a:t>
            </a:r>
            <a:r>
              <a:rPr lang="ar-TN" sz="2000" b="1" u="sng" dirty="0" smtClean="0">
                <a:latin typeface="Times New Roman" pitchFamily="18" charset="0"/>
                <a:cs typeface="Times New Roman" pitchFamily="18" charset="0"/>
              </a:rPr>
              <a:t>نقلها وإلقائها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بالمصبات (التقليص في الكلفة).</a:t>
            </a:r>
          </a:p>
          <a:p>
            <a:pPr algn="r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- تقليص حجم سلة النفايات المنزلية، وبالتالي التخفيف من دوريات رفع النفايات المنزلية للبلديات،</a:t>
            </a:r>
            <a:endParaRPr lang="fr-F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-  تشريك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المجتمع المدني والمواطن والتلميذ في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الاستراتيجية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الوطنية للفرز الانتقائي للنفايات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ورسكلتها</a:t>
            </a:r>
            <a:r>
              <a:rPr lang="ar-TN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TN" b="1" dirty="0" err="1" smtClean="0">
                <a:solidFill>
                  <a:srgbClr val="274B21"/>
                </a:solidFill>
              </a:rPr>
              <a:t>الاطراف</a:t>
            </a:r>
            <a:r>
              <a:rPr lang="ar-TN" b="1" dirty="0" smtClean="0">
                <a:solidFill>
                  <a:srgbClr val="274B21"/>
                </a:solidFill>
              </a:rPr>
              <a:t> المشاركة:</a:t>
            </a:r>
          </a:p>
          <a:p>
            <a:pPr algn="r">
              <a:buNone/>
            </a:pPr>
            <a:r>
              <a:rPr lang="ar-TN" sz="1800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الوكالة الوطنية للتصرف في النفايات</a:t>
            </a:r>
            <a:r>
              <a:rPr lang="ar-TN" sz="2000" dirty="0" smtClean="0">
                <a:latin typeface="Times New Roman" pitchFamily="18" charset="0"/>
                <a:cs typeface="Times New Roman" pitchFamily="18" charset="0"/>
              </a:rPr>
              <a:t> (ممول المشروع) 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 rtl="1"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بلدية بالجمهورية التونسية: </a:t>
            </a:r>
            <a:r>
              <a:rPr lang="ar-TN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ar-S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جمعية بيئية</a:t>
            </a:r>
            <a:r>
              <a:rPr lang="ar-TN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بكامل البلديات حوالي </a:t>
            </a:r>
            <a:r>
              <a:rPr lang="ar-TN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 مسكن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بكل منطقة بلدية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TN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مدرسة </a:t>
            </a:r>
            <a:r>
              <a:rPr lang="ar-TN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اساسية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lvl="1" indent="-283464" algn="just" rtl="1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ar-TN" sz="2800" b="1" dirty="0" smtClean="0">
                <a:solidFill>
                  <a:srgbClr val="274B21"/>
                </a:solidFill>
              </a:rPr>
              <a:t>النتيجة المرجوة: (2016-2017)</a:t>
            </a:r>
          </a:p>
          <a:p>
            <a:pPr lvl="1" algn="ctr" rtl="1">
              <a:buNone/>
            </a:pPr>
            <a:r>
              <a:rPr lang="ar-TN" sz="2000" b="1" u="sng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الكمية الجملية المزمع تثمينها داخل المنازل وتحويلها كسماد يستغل في الحديقة المنزلية</a:t>
            </a:r>
            <a:r>
              <a:rPr lang="ar-TN" sz="2000" u="sng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</a:p>
          <a:p>
            <a:pPr lvl="1" algn="ctr" rtl="1">
              <a:buNone/>
            </a:pPr>
            <a:r>
              <a:rPr lang="ar-TN" sz="2000" b="1" u="sng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990 </a:t>
            </a:r>
            <a:r>
              <a:rPr lang="ar-TN" sz="2000" b="1" u="sng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كلغ</a:t>
            </a:r>
            <a:r>
              <a:rPr lang="ar-TN" sz="2000" b="1" u="sng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 سيتم تثمينها داخل المنازل</a:t>
            </a:r>
            <a:endParaRPr lang="fr-FR" sz="2000" b="1" u="sng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708A3274-8E65-4B38-AE53-4E2119649B2B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525761"/>
            <a:ext cx="8229600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29354"/>
          </a:xfrm>
        </p:spPr>
        <p:txBody>
          <a:bodyPr>
            <a:normAutofit fontScale="77500" lnSpcReduction="20000"/>
          </a:bodyPr>
          <a:lstStyle/>
          <a:p>
            <a:pPr algn="just" rtl="1">
              <a:lnSpc>
                <a:spcPct val="150000"/>
              </a:lnSpc>
              <a:buNone/>
            </a:pPr>
            <a:endParaRPr lang="fr-FR" sz="3200" dirty="0" smtClean="0"/>
          </a:p>
          <a:p>
            <a:pPr algn="just" rtl="1">
              <a:lnSpc>
                <a:spcPct val="150000"/>
              </a:lnSpc>
            </a:pPr>
            <a:endParaRPr lang="fr-FR" sz="3200" dirty="0" smtClean="0"/>
          </a:p>
          <a:p>
            <a:pPr algn="just" rtl="1">
              <a:lnSpc>
                <a:spcPct val="150000"/>
              </a:lnSpc>
            </a:pPr>
            <a:endParaRPr lang="fr-FR" sz="3200" dirty="0" smtClean="0"/>
          </a:p>
          <a:p>
            <a:pPr algn="just" rtl="1">
              <a:lnSpc>
                <a:spcPct val="150000"/>
              </a:lnSpc>
            </a:pPr>
            <a:endParaRPr lang="fr-FR" sz="3200" dirty="0" smtClean="0"/>
          </a:p>
          <a:p>
            <a:pPr algn="just" rtl="1">
              <a:lnSpc>
                <a:spcPct val="150000"/>
              </a:lnSpc>
              <a:buNone/>
            </a:pPr>
            <a:endParaRPr lang="fr-FR" sz="3200" dirty="0" smtClean="0"/>
          </a:p>
          <a:p>
            <a:pPr algn="just" rtl="1">
              <a:lnSpc>
                <a:spcPct val="150000"/>
              </a:lnSpc>
              <a:buNone/>
            </a:pPr>
            <a:r>
              <a:rPr lang="fr-FR" sz="3200" dirty="0" smtClean="0"/>
              <a:t> </a:t>
            </a:r>
          </a:p>
          <a:p>
            <a:pPr algn="just" rtl="1">
              <a:lnSpc>
                <a:spcPct val="150000"/>
              </a:lnSpc>
              <a:buNone/>
            </a:pPr>
            <a:endParaRPr lang="fr-FR" sz="3200" dirty="0" smtClean="0"/>
          </a:p>
          <a:p>
            <a:pPr algn="just" rtl="1">
              <a:lnSpc>
                <a:spcPct val="170000"/>
              </a:lnSpc>
              <a:buNone/>
            </a:pPr>
            <a:r>
              <a:rPr lang="fr-FR" sz="3400" dirty="0" smtClean="0"/>
              <a:t>             </a:t>
            </a:r>
            <a:r>
              <a:rPr lang="ar-TN" sz="3400" b="1" dirty="0" smtClean="0"/>
              <a:t>تمثل </a:t>
            </a:r>
            <a:r>
              <a:rPr lang="ar-TN" sz="3400" b="1" dirty="0" smtClean="0">
                <a:solidFill>
                  <a:srgbClr val="C00000"/>
                </a:solidFill>
              </a:rPr>
              <a:t>الفضلات العضوية  </a:t>
            </a:r>
            <a:r>
              <a:rPr lang="ar-TN" sz="3400" b="1" dirty="0" smtClean="0">
                <a:solidFill>
                  <a:srgbClr val="C00000"/>
                </a:solidFill>
              </a:rPr>
              <a:t>68</a:t>
            </a:r>
            <a:r>
              <a:rPr lang="fr-FR" sz="3400" b="1" dirty="0" smtClean="0">
                <a:solidFill>
                  <a:srgbClr val="C00000"/>
                </a:solidFill>
              </a:rPr>
              <a:t> </a:t>
            </a:r>
            <a:r>
              <a:rPr lang="fr-FR" sz="3400" b="1" dirty="0" smtClean="0">
                <a:solidFill>
                  <a:srgbClr val="C00000"/>
                </a:solidFill>
              </a:rPr>
              <a:t>%</a:t>
            </a:r>
            <a:r>
              <a:rPr lang="ar-TN" sz="3400" b="1" dirty="0" smtClean="0">
                <a:solidFill>
                  <a:srgbClr val="C00000"/>
                </a:solidFill>
              </a:rPr>
              <a:t> </a:t>
            </a:r>
            <a:r>
              <a:rPr lang="ar-TN" sz="3400" b="1" dirty="0" smtClean="0"/>
              <a:t>من جملة  فضلاتنا المنزلية </a:t>
            </a:r>
            <a:r>
              <a:rPr lang="ar-TN" sz="3400" b="1" dirty="0" err="1" smtClean="0"/>
              <a:t>و</a:t>
            </a:r>
            <a:r>
              <a:rPr lang="ar-TN" sz="3400" b="1" dirty="0" smtClean="0"/>
              <a:t> هي نسبة هامة يمكن استغلالها و</a:t>
            </a:r>
            <a:r>
              <a:rPr lang="ar-TN" sz="3400" b="1" dirty="0" smtClean="0">
                <a:solidFill>
                  <a:srgbClr val="663300"/>
                </a:solidFill>
              </a:rPr>
              <a:t>تحويلها إلى أسمدة عضوية </a:t>
            </a:r>
            <a:r>
              <a:rPr lang="ar-TN" sz="3400" b="1" dirty="0" smtClean="0"/>
              <a:t>عوضا عن إتلافها في المحيط. </a:t>
            </a:r>
            <a:endParaRPr lang="fr-FR" sz="3400" b="1" dirty="0" smtClean="0"/>
          </a:p>
          <a:p>
            <a:pPr lvl="1" algn="r">
              <a:lnSpc>
                <a:spcPct val="150000"/>
              </a:lnSpc>
            </a:pPr>
            <a:endParaRPr lang="fr-FR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785786" y="0"/>
          <a:ext cx="7265246" cy="4214818"/>
        </p:xfrm>
        <a:graphic>
          <a:graphicData uri="http://schemas.openxmlformats.org/presentationml/2006/ole">
            <p:oleObj spid="_x0000_s32769" name="Worksheet" r:id="rId3" imgW="7000875" imgH="3495675" progId="Excel.Sheet.8">
              <p:embed/>
            </p:oleObj>
          </a:graphicData>
        </a:graphic>
      </p:graphicFrame>
      <p:pic>
        <p:nvPicPr>
          <p:cNvPr id="32771" name="Picture 3" descr="le compo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9586" y="4286256"/>
            <a:ext cx="814390" cy="814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 lnSpcReduction="10000"/>
          </a:bodyPr>
          <a:lstStyle/>
          <a:p>
            <a:pPr algn="ctr" rtl="1">
              <a:buNone/>
            </a:pPr>
            <a:r>
              <a:rPr lang="fr-FR" b="1" dirty="0" smtClean="0">
                <a:solidFill>
                  <a:srgbClr val="C00000"/>
                </a:solidFill>
              </a:rPr>
              <a:t>   </a:t>
            </a:r>
            <a:r>
              <a:rPr lang="ar-TN" b="1" dirty="0" smtClean="0">
                <a:solidFill>
                  <a:srgbClr val="C00000"/>
                </a:solidFill>
              </a:rPr>
              <a:t>هل تعلم آثارها السلبية على المحيط  </a:t>
            </a:r>
            <a:r>
              <a:rPr lang="fr-FR" b="1" dirty="0" smtClean="0">
                <a:solidFill>
                  <a:srgbClr val="C00000"/>
                </a:solidFill>
              </a:rPr>
              <a:t>?</a:t>
            </a:r>
            <a:endParaRPr lang="fr-FR" dirty="0" smtClean="0">
              <a:solidFill>
                <a:srgbClr val="C00000"/>
              </a:solidFill>
            </a:endParaRPr>
          </a:p>
          <a:p>
            <a:pPr algn="just" rtl="1">
              <a:lnSpc>
                <a:spcPct val="150000"/>
              </a:lnSpc>
              <a:buNone/>
            </a:pPr>
            <a:r>
              <a:rPr lang="fr-FR" sz="2000" b="1" dirty="0" smtClean="0"/>
              <a:t>         </a:t>
            </a:r>
            <a:r>
              <a:rPr lang="ar-TN" sz="2000" b="1" dirty="0" smtClean="0"/>
              <a:t>مخاطر هذه النفايات لا تنتهي بردمها بل تتضاعف محدثة ضررا بالتربة، بالمائدة المائية من خلال فرز مياه الرشح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السيلان (عصارة النفايات )  التي تتسرب إليها</a:t>
            </a:r>
            <a:endParaRPr lang="fr-FR" sz="2000" b="1" dirty="0" smtClean="0"/>
          </a:p>
          <a:p>
            <a:pPr algn="just" rtl="1">
              <a:lnSpc>
                <a:spcPct val="150000"/>
              </a:lnSpc>
              <a:buNone/>
            </a:pPr>
            <a:r>
              <a:rPr lang="fr-FR" sz="2000" b="1" dirty="0" smtClean="0"/>
              <a:t>         </a:t>
            </a:r>
            <a:r>
              <a:rPr lang="ar-TN" sz="2000" b="1" dirty="0" smtClean="0"/>
              <a:t>انبعاث غازات سامة خانقة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قابلة للاحتراق</a:t>
            </a:r>
            <a:endParaRPr lang="fr-FR" sz="2000" b="1" dirty="0" smtClean="0"/>
          </a:p>
          <a:p>
            <a:pPr algn="just" rtl="1">
              <a:lnSpc>
                <a:spcPct val="150000"/>
              </a:lnSpc>
              <a:buNone/>
            </a:pPr>
            <a:r>
              <a:rPr lang="fr-FR" sz="2000" b="1" dirty="0" smtClean="0"/>
              <a:t>         </a:t>
            </a:r>
            <a:r>
              <a:rPr lang="ar-TN" sz="2000" b="1" dirty="0" smtClean="0"/>
              <a:t>إفراز روائح كريهة ناتجة عن تخمر هذه الفضلات</a:t>
            </a:r>
            <a:endParaRPr lang="fr-FR" sz="2000" b="1" dirty="0" smtClean="0"/>
          </a:p>
          <a:p>
            <a:pPr algn="just" rtl="1">
              <a:lnSpc>
                <a:spcPct val="150000"/>
              </a:lnSpc>
              <a:buNone/>
            </a:pPr>
            <a:r>
              <a:rPr lang="fr-FR" sz="2000" b="1" dirty="0" smtClean="0"/>
              <a:t>         </a:t>
            </a:r>
            <a:r>
              <a:rPr lang="ar-TN" sz="2000" b="1" dirty="0" smtClean="0"/>
              <a:t>تكاثر القوارض والحشرات الناقلة للأمراض كالذباب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الناموس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TN" sz="2000" b="1" dirty="0" smtClean="0"/>
              <a:t>ا       إفراز عصارة خطرة </a:t>
            </a:r>
          </a:p>
          <a:p>
            <a:pPr algn="just" rtl="1">
              <a:lnSpc>
                <a:spcPct val="150000"/>
              </a:lnSpc>
              <a:buNone/>
            </a:pPr>
            <a:endParaRPr lang="ar-TN" sz="2000" b="1" dirty="0" smtClean="0"/>
          </a:p>
          <a:p>
            <a:pPr algn="just" rtl="1">
              <a:buFont typeface="Wingdings" pitchFamily="2" charset="2"/>
              <a:buChar char="Ø"/>
            </a:pPr>
            <a:r>
              <a:rPr lang="ar-TN" sz="2400" dirty="0" smtClean="0"/>
              <a:t>  </a:t>
            </a:r>
            <a:r>
              <a:rPr lang="ar-TN" sz="2000" b="1" dirty="0" smtClean="0"/>
              <a:t>كل هذه المظاهر تضر بالبيئة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تؤثر سلبا على صحة المواطن في حين أنه يمكن استعادة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تثمين هذه الفضلات وتحويلها إلى سما </a:t>
            </a:r>
            <a:r>
              <a:rPr lang="ar-TN" sz="2000" b="1" dirty="0" err="1" smtClean="0"/>
              <a:t>د</a:t>
            </a:r>
            <a:r>
              <a:rPr lang="ar-TN" sz="2000" b="1" dirty="0" smtClean="0"/>
              <a:t> عضوي  طبيعي </a:t>
            </a:r>
            <a:endParaRPr lang="fr-FR" sz="2000" b="1" dirty="0" smtClean="0"/>
          </a:p>
          <a:p>
            <a:pPr algn="just" rtl="1">
              <a:lnSpc>
                <a:spcPct val="150000"/>
              </a:lnSpc>
              <a:buNone/>
            </a:pPr>
            <a:endParaRPr lang="fr-FR" sz="2000" b="1" dirty="0" smtClean="0"/>
          </a:p>
          <a:p>
            <a:pPr lvl="1" algn="l" rtl="1"/>
            <a:r>
              <a:rPr lang="ar-TN" sz="2000" dirty="0" smtClean="0"/>
              <a:t> </a:t>
            </a:r>
            <a:endParaRPr lang="fr-FR" sz="2000" dirty="0" smtClean="0"/>
          </a:p>
          <a:p>
            <a:pPr lvl="1" algn="l"/>
            <a:endParaRPr lang="fr-FR" dirty="0"/>
          </a:p>
        </p:txBody>
      </p:sp>
      <p:pic>
        <p:nvPicPr>
          <p:cNvPr id="31745" name="Picture 1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328612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228599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278605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114298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le 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385762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4" name="Picture 8" descr="Vol de cigogne droite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57166"/>
            <a:ext cx="6508927" cy="4714908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5" name="Picture 4" descr="Dissa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142984"/>
            <a:ext cx="651047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Photo lamta et bouhjar 010"/>
          <p:cNvPicPr preferRelativeResize="0">
            <a:picLocks noChangeArrowheads="1"/>
          </p:cNvPicPr>
          <p:nvPr/>
        </p:nvPicPr>
        <p:blipFill>
          <a:blip r:embed="rId4">
            <a:lum contrast="20000"/>
          </a:blip>
          <a:srcRect t="12397"/>
          <a:stretch>
            <a:fillRect/>
          </a:stretch>
        </p:blipFill>
        <p:spPr bwMode="auto">
          <a:xfrm>
            <a:off x="571472" y="1857364"/>
            <a:ext cx="6357982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143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>
            <a:normAutofit/>
          </a:bodyPr>
          <a:lstStyle/>
          <a:p>
            <a:pPr algn="just" rtl="1">
              <a:lnSpc>
                <a:spcPct val="170000"/>
              </a:lnSpc>
            </a:pPr>
            <a:r>
              <a:rPr lang="fr-FR" sz="2800" b="1" dirty="0" err="1" smtClean="0"/>
              <a:t>إن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التسميد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هو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عملية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ممتازة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لتحسين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جودة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التربة</a:t>
            </a:r>
            <a:r>
              <a:rPr lang="fr-FR" sz="2800" b="1" dirty="0" smtClean="0"/>
              <a:t>.  </a:t>
            </a:r>
            <a:r>
              <a:rPr lang="fr-FR" sz="2800" b="1" dirty="0" err="1" smtClean="0"/>
              <a:t>فمن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خلال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التسميد</a:t>
            </a:r>
            <a:r>
              <a:rPr lang="fr-FR" sz="2800" b="1" dirty="0" smtClean="0"/>
              <a:t> ، نُ</a:t>
            </a:r>
            <a:r>
              <a:rPr lang="fr-FR" sz="2800" b="1" dirty="0" err="1" smtClean="0"/>
              <a:t>عيد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المواد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العضوية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التي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تستهلكها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النباتات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إلى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التربة</a:t>
            </a:r>
            <a:r>
              <a:rPr lang="fr-FR" sz="2800" b="1" dirty="0" smtClean="0"/>
              <a:t> ، </a:t>
            </a:r>
            <a:r>
              <a:rPr lang="fr-FR" sz="2800" b="1" dirty="0" err="1" smtClean="0"/>
              <a:t>وهذا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من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شأنه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تحسين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بنيتها</a:t>
            </a:r>
            <a:r>
              <a:rPr lang="fr-FR" sz="2800" b="1" dirty="0" smtClean="0"/>
              <a:t>.</a:t>
            </a:r>
          </a:p>
          <a:p>
            <a:pPr algn="just" rtl="1">
              <a:lnSpc>
                <a:spcPct val="170000"/>
              </a:lnSpc>
            </a:pPr>
            <a:r>
              <a:rPr lang="fr-FR" sz="2800" b="1" dirty="0" smtClean="0"/>
              <a:t>        </a:t>
            </a:r>
            <a:r>
              <a:rPr lang="ar-TN" sz="2800" b="1" dirty="0" smtClean="0"/>
              <a:t>والسماد يتكون بشكل مستمر في الطبيعة عندما تتحلل فضلات النباتات </a:t>
            </a:r>
            <a:r>
              <a:rPr lang="ar-TN" sz="2800" b="1" dirty="0" err="1" smtClean="0"/>
              <a:t>و</a:t>
            </a:r>
            <a:r>
              <a:rPr lang="ar-TN" sz="2800" b="1" dirty="0" smtClean="0"/>
              <a:t> الحيوانات بطريقة التخمير </a:t>
            </a:r>
            <a:r>
              <a:rPr lang="ar-TN" sz="2800" b="1" dirty="0" err="1" smtClean="0"/>
              <a:t>المهوى</a:t>
            </a:r>
            <a:r>
              <a:rPr lang="ar-TN" sz="2800" b="1" dirty="0" smtClean="0"/>
              <a:t>. و التحلل يعني تفكك بقايا النباتات </a:t>
            </a:r>
            <a:r>
              <a:rPr lang="ar-TN" sz="2800" b="1" dirty="0" err="1" smtClean="0"/>
              <a:t>و</a:t>
            </a:r>
            <a:r>
              <a:rPr lang="ar-TN" sz="2800" b="1" dirty="0" smtClean="0"/>
              <a:t> الحيوانات بواسطة الحشرات </a:t>
            </a:r>
            <a:r>
              <a:rPr lang="ar-TN" sz="2800" b="1" dirty="0" err="1" smtClean="0"/>
              <a:t>و</a:t>
            </a:r>
            <a:r>
              <a:rPr lang="ar-TN" sz="2800" b="1" dirty="0" smtClean="0"/>
              <a:t> الديدان والكائنات </a:t>
            </a:r>
            <a:r>
              <a:rPr lang="ar-TN" sz="2800" b="1" dirty="0" err="1" smtClean="0"/>
              <a:t>المجهرية</a:t>
            </a:r>
            <a:r>
              <a:rPr lang="ar-TN" sz="2800" b="1" dirty="0" smtClean="0"/>
              <a:t> ( كالبكتيريا </a:t>
            </a:r>
            <a:r>
              <a:rPr lang="ar-TN" sz="2800" b="1" dirty="0" err="1" smtClean="0"/>
              <a:t>و</a:t>
            </a:r>
            <a:r>
              <a:rPr lang="ar-TN" sz="2800" b="1" dirty="0" smtClean="0"/>
              <a:t> الفطريات ). </a:t>
            </a:r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ar-TN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المكونات العضوية الأساسية لصنع السماد </a:t>
            </a:r>
            <a:endParaRPr lang="fr-FR" sz="2800" b="1" dirty="0">
              <a:solidFill>
                <a:srgbClr val="274B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5643602"/>
          </a:xfrm>
        </p:spPr>
        <p:txBody>
          <a:bodyPr>
            <a:norm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TN" sz="2200" b="1" dirty="0" smtClean="0"/>
              <a:t>  </a:t>
            </a:r>
            <a:r>
              <a:rPr lang="ar-TN" sz="2200" b="1" dirty="0" smtClean="0"/>
              <a:t>صنع </a:t>
            </a:r>
            <a:r>
              <a:rPr lang="ar-TN" sz="2200" b="1" dirty="0" smtClean="0"/>
              <a:t>السماد يمكن أن يتم بعدة طرق منها وضع الفضلات في كيس من الخشب أو البلاستيك </a:t>
            </a:r>
            <a:r>
              <a:rPr lang="ar-TN" sz="2200" b="1" dirty="0" err="1" smtClean="0"/>
              <a:t>المهوى</a:t>
            </a:r>
            <a:r>
              <a:rPr lang="ar-TN" sz="2200" b="1" dirty="0" smtClean="0"/>
              <a:t>. تعتبر أغلب الفضلات العضوية ( ذات الأصل النباتي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الحيواني ) مناسبة لتكوين السماد بما فيها المخلفات الآتية  :</a:t>
            </a:r>
            <a:endParaRPr lang="fr-FR" sz="2200" b="1" dirty="0" smtClean="0"/>
          </a:p>
          <a:p>
            <a:pPr algn="just" rtl="1">
              <a:buNone/>
            </a:pPr>
            <a:r>
              <a:rPr lang="ar-TN" sz="2200" b="1" dirty="0" smtClean="0"/>
              <a:t>            </a:t>
            </a:r>
            <a:endParaRPr lang="ar-TN" sz="2200" b="1" dirty="0" smtClean="0"/>
          </a:p>
          <a:p>
            <a:pPr algn="just" rtl="1">
              <a:buNone/>
            </a:pPr>
            <a:r>
              <a:rPr lang="ar-TN" sz="2200" b="1" dirty="0" smtClean="0"/>
              <a:t> </a:t>
            </a:r>
            <a:r>
              <a:rPr lang="ar-TN" sz="2200" b="1" dirty="0" smtClean="0"/>
              <a:t>          </a:t>
            </a:r>
            <a:r>
              <a:rPr lang="ar-TN" sz="2200" b="1" dirty="0" smtClean="0"/>
              <a:t>فضلات </a:t>
            </a:r>
            <a:r>
              <a:rPr lang="ar-TN" sz="2200" b="1" dirty="0" smtClean="0"/>
              <a:t>الحدائق : الأعشاب </a:t>
            </a:r>
            <a:r>
              <a:rPr lang="ar-TN" sz="2200" b="1" dirty="0" smtClean="0"/>
              <a:t>الطفيلية، </a:t>
            </a:r>
            <a:r>
              <a:rPr lang="ar-TN" sz="2200" b="1" dirty="0" smtClean="0"/>
              <a:t>الأوراق المتساقطة، </a:t>
            </a:r>
            <a:r>
              <a:rPr lang="ar-TN" sz="2200" b="1" dirty="0" smtClean="0"/>
              <a:t>أغصان </a:t>
            </a:r>
            <a:r>
              <a:rPr lang="ar-TN" sz="2200" b="1" dirty="0" err="1" smtClean="0"/>
              <a:t>الزبيرة</a:t>
            </a:r>
            <a:r>
              <a:rPr lang="ar-TN" sz="2200" b="1" dirty="0" smtClean="0"/>
              <a:t>، الأغصان الميتة.....</a:t>
            </a:r>
            <a:endParaRPr lang="fr-FR" sz="2200" b="1" dirty="0" smtClean="0"/>
          </a:p>
          <a:p>
            <a:pPr algn="just" rtl="1">
              <a:buNone/>
            </a:pPr>
            <a:endParaRPr lang="ar-TN" sz="2200" b="1" dirty="0" smtClean="0"/>
          </a:p>
          <a:p>
            <a:pPr algn="just" rtl="1">
              <a:buNone/>
            </a:pPr>
            <a:endParaRPr lang="fr-FR" sz="2200" b="1" dirty="0" smtClean="0"/>
          </a:p>
          <a:p>
            <a:pPr algn="just" rtl="1">
              <a:buNone/>
            </a:pPr>
            <a:r>
              <a:rPr lang="ar-TN" sz="2200" b="1" dirty="0" smtClean="0"/>
              <a:t>             </a:t>
            </a:r>
            <a:r>
              <a:rPr lang="ar-TN" sz="2200" b="1" dirty="0" smtClean="0"/>
              <a:t>فضلات </a:t>
            </a:r>
            <a:r>
              <a:rPr lang="ar-TN" sz="2200" b="1" dirty="0" smtClean="0"/>
              <a:t>المطبخ  </a:t>
            </a:r>
            <a:r>
              <a:rPr lang="ar-TN" sz="2200" b="1" dirty="0" smtClean="0"/>
              <a:t>: </a:t>
            </a:r>
            <a:r>
              <a:rPr lang="ar-TN" sz="2200" b="1" dirty="0" smtClean="0"/>
              <a:t>قشور الخضر، قشور الغلال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ألبابها، بقايا الشاي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أكياسه،  </a:t>
            </a:r>
            <a:r>
              <a:rPr lang="ar-TN" sz="2200" b="1" dirty="0" smtClean="0"/>
              <a:t>        بقايا </a:t>
            </a:r>
            <a:r>
              <a:rPr lang="ar-TN" sz="2200" b="1" dirty="0" smtClean="0"/>
              <a:t>القهوة،  قشور البيض...</a:t>
            </a:r>
          </a:p>
          <a:p>
            <a:pPr algn="just" rtl="1">
              <a:buNone/>
            </a:pPr>
            <a:r>
              <a:rPr lang="fr-FR" sz="2200" b="1" dirty="0" smtClean="0"/>
              <a:t>  </a:t>
            </a:r>
            <a:endParaRPr lang="ar-TN" sz="2200" b="1" dirty="0" smtClean="0"/>
          </a:p>
          <a:p>
            <a:pPr algn="just" rtl="1">
              <a:buNone/>
            </a:pPr>
            <a:endParaRPr lang="fr-FR" sz="2200" b="1" dirty="0" smtClean="0"/>
          </a:p>
          <a:p>
            <a:pPr lvl="0" algn="just" rtl="1">
              <a:buNone/>
            </a:pPr>
            <a:r>
              <a:rPr lang="ar-TN" sz="2200" b="1" dirty="0" smtClean="0"/>
              <a:t>             مخلفات أخرى :  فضلات الحيوانات الآكلة للأعشاب كالأبقار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الأغنام والدواجن، التبن، </a:t>
            </a:r>
            <a:r>
              <a:rPr lang="ar-TN" sz="2200" b="1" dirty="0" smtClean="0"/>
              <a:t>النجارة، الرماد …</a:t>
            </a:r>
            <a:endParaRPr lang="fr-FR" sz="2200" b="1" dirty="0" smtClean="0"/>
          </a:p>
          <a:p>
            <a:pPr algn="just" rtl="1"/>
            <a:endParaRPr lang="fr-FR" sz="2200" b="1" dirty="0"/>
          </a:p>
        </p:txBody>
      </p:sp>
      <p:pic>
        <p:nvPicPr>
          <p:cNvPr id="4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228599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62" y="528638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378619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071810"/>
            <a:ext cx="866775" cy="476250"/>
          </a:xfrm>
          <a:prstGeom prst="rect">
            <a:avLst/>
          </a:prstGeom>
          <a:noFill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928934"/>
            <a:ext cx="723900" cy="590550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071810"/>
            <a:ext cx="857250" cy="542925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3071810"/>
            <a:ext cx="685800" cy="457200"/>
          </a:xfrm>
          <a:prstGeom prst="rect">
            <a:avLst/>
          </a:prstGeom>
          <a:noFill/>
        </p:spPr>
      </p:pic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4744" y="3071810"/>
            <a:ext cx="1095375" cy="704850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-11430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-114300" y="2066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-114300" y="2524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-114300" y="3228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r"/>
              </a:tabLst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49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15140" y="4857760"/>
            <a:ext cx="561975" cy="428625"/>
          </a:xfrm>
          <a:prstGeom prst="rect">
            <a:avLst/>
          </a:prstGeom>
          <a:noFill/>
        </p:spPr>
      </p:pic>
      <p:pic>
        <p:nvPicPr>
          <p:cNvPr id="18448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85918" y="4786322"/>
            <a:ext cx="723900" cy="609600"/>
          </a:xfrm>
          <a:prstGeom prst="rect">
            <a:avLst/>
          </a:prstGeom>
          <a:noFill/>
        </p:spPr>
      </p:pic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86446" y="4857760"/>
            <a:ext cx="733425" cy="457200"/>
          </a:xfrm>
          <a:prstGeom prst="rect">
            <a:avLst/>
          </a:prstGeom>
          <a:noFill/>
        </p:spPr>
      </p:pic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14810" y="4786322"/>
            <a:ext cx="666750" cy="485775"/>
          </a:xfrm>
          <a:prstGeom prst="rect">
            <a:avLst/>
          </a:prstGeom>
          <a:noFill/>
        </p:spPr>
      </p:pic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00628" y="4857760"/>
            <a:ext cx="619125" cy="476250"/>
          </a:xfrm>
          <a:prstGeom prst="rect">
            <a:avLst/>
          </a:prstGeom>
          <a:noFill/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86050" y="4714884"/>
            <a:ext cx="476250" cy="609600"/>
          </a:xfrm>
          <a:prstGeom prst="rect">
            <a:avLst/>
          </a:prstGeom>
          <a:noFill/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357554" y="4643446"/>
            <a:ext cx="819150" cy="676275"/>
          </a:xfrm>
          <a:prstGeom prst="rect">
            <a:avLst/>
          </a:prstGeom>
          <a:noFill/>
        </p:spPr>
      </p:pic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-11430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-114300" y="1495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-11430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-11430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-114300" y="2914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-114300" y="3524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-114300" y="4200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l"/>
                <a:tab pos="800100" algn="r"/>
              </a:tabLst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58" name="Picture 2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857488" y="5786454"/>
            <a:ext cx="12001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8229600" cy="1143008"/>
          </a:xfrm>
        </p:spPr>
        <p:txBody>
          <a:bodyPr>
            <a:normAutofit fontScale="90000"/>
          </a:bodyPr>
          <a:lstStyle/>
          <a:p>
            <a:pPr algn="ctr" rtl="1"/>
            <a:r>
              <a:rPr lang="ar-SA" sz="3100" b="1" dirty="0" smtClean="0">
                <a:solidFill>
                  <a:srgbClr val="274B21"/>
                </a:solidFill>
                <a:cs typeface="+mn-cs"/>
              </a:rPr>
              <a:t>طريقة تثمين الفضلات العضوية : </a:t>
            </a:r>
            <a:r>
              <a:rPr lang="ar-SA" sz="3100" dirty="0" smtClean="0">
                <a:solidFill>
                  <a:srgbClr val="274B21"/>
                </a:solidFill>
                <a:cs typeface="+mn-cs"/>
              </a:rPr>
              <a:t> </a:t>
            </a:r>
            <a:r>
              <a:rPr lang="ar-TN" sz="3100" b="1" dirty="0" smtClean="0">
                <a:solidFill>
                  <a:srgbClr val="274B21"/>
                </a:solidFill>
                <a:cs typeface="+mn-cs"/>
              </a:rPr>
              <a:t> </a:t>
            </a:r>
            <a:r>
              <a:rPr lang="ar-TN" sz="3100" b="1" dirty="0" smtClean="0">
                <a:solidFill>
                  <a:schemeClr val="accent2">
                    <a:lumMod val="50000"/>
                  </a:schemeClr>
                </a:solidFill>
                <a:cs typeface="+mn-cs"/>
              </a:rPr>
              <a:t>كيف</a:t>
            </a:r>
            <a:r>
              <a:rPr lang="ar-TN" dirty="0" smtClean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ar-TN" sz="4400" b="1" dirty="0" smtClean="0">
                <a:solidFill>
                  <a:schemeClr val="accent2">
                    <a:lumMod val="50000"/>
                  </a:schemeClr>
                </a:solidFill>
              </a:rPr>
              <a:t>؟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2984"/>
            <a:ext cx="8401080" cy="5572164"/>
          </a:xfrm>
        </p:spPr>
        <p:txBody>
          <a:bodyPr>
            <a:noAutofit/>
          </a:bodyPr>
          <a:lstStyle/>
          <a:p>
            <a:pPr algn="just" rtl="1"/>
            <a:r>
              <a:rPr lang="ar-TN" sz="2000" b="1" dirty="0" smtClean="0"/>
              <a:t>أبدأ بوضع طبقة من المواد المخلوطة بسمك حوالي 20 صم لتكون قاعة </a:t>
            </a:r>
            <a:r>
              <a:rPr lang="ar-TN" sz="2000" b="1" dirty="0" err="1" smtClean="0"/>
              <a:t>الكوم</a:t>
            </a:r>
            <a:endParaRPr lang="fr-FR" sz="2000" b="1" dirty="0" smtClean="0"/>
          </a:p>
          <a:p>
            <a:pPr algn="just" rtl="1"/>
            <a:r>
              <a:rPr lang="ar-TN" sz="2000" b="1" dirty="0" smtClean="0"/>
              <a:t>أخلط المواد العضوية جيدا وقم بقطع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</a:t>
            </a:r>
            <a:r>
              <a:rPr lang="ar-TN" sz="2000" b="1" dirty="0" err="1" smtClean="0"/>
              <a:t>رحي</a:t>
            </a:r>
            <a:r>
              <a:rPr lang="ar-TN" sz="2000" b="1" dirty="0" smtClean="0"/>
              <a:t> الأغصان الكبيرة إلى أحجام  صغيرة مع   مراعاة  </a:t>
            </a:r>
            <a:r>
              <a:rPr lang="ar-SY" sz="2000" b="1" dirty="0" smtClean="0"/>
              <a:t>نسبة الكربون / </a:t>
            </a:r>
            <a:r>
              <a:rPr lang="ar-SY" sz="2000" b="1" dirty="0" err="1" smtClean="0"/>
              <a:t>للآزوط</a:t>
            </a:r>
            <a:r>
              <a:rPr lang="ar-SY" sz="2000" b="1" dirty="0" smtClean="0"/>
              <a:t> التي لابد أن تكون متناسقة :</a:t>
            </a:r>
            <a:endParaRPr lang="fr-FR" sz="2000" b="1" dirty="0" smtClean="0"/>
          </a:p>
          <a:p>
            <a:pPr lvl="0" algn="just" rtl="1"/>
            <a:r>
              <a:rPr lang="ar-SY" sz="2000" b="1" dirty="0" smtClean="0"/>
              <a:t>أوراق</a:t>
            </a:r>
            <a:r>
              <a:rPr lang="ar-TN" sz="2000" b="1" dirty="0" smtClean="0"/>
              <a:t> الأشجار، </a:t>
            </a:r>
            <a:r>
              <a:rPr lang="fr-FR" sz="2000" b="1" dirty="0" err="1" smtClean="0"/>
              <a:t>القش</a:t>
            </a:r>
            <a:r>
              <a:rPr lang="fr-FR" sz="2000" b="1" dirty="0" smtClean="0"/>
              <a:t>, </a:t>
            </a:r>
            <a:r>
              <a:rPr lang="fr-FR" sz="2000" b="1" dirty="0" err="1" smtClean="0"/>
              <a:t>نشارة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الخشب</a:t>
            </a:r>
            <a:r>
              <a:rPr lang="ar-TN" sz="2000" b="1" dirty="0" smtClean="0"/>
              <a:t>، الأغصان، </a:t>
            </a:r>
            <a:r>
              <a:rPr lang="ar-SY" sz="2000" b="1" dirty="0" smtClean="0"/>
              <a:t>الورق هي </a:t>
            </a:r>
            <a:r>
              <a:rPr lang="ar-SY" sz="2000" b="1" u="sng" dirty="0" smtClean="0"/>
              <a:t>مص</a:t>
            </a:r>
            <a:r>
              <a:rPr lang="ar-TN" sz="2000" b="1" u="sng" dirty="0" smtClean="0"/>
              <a:t>ا</a:t>
            </a:r>
            <a:r>
              <a:rPr lang="ar-SY" sz="2000" b="1" u="sng" dirty="0" smtClean="0"/>
              <a:t>در </a:t>
            </a:r>
            <a:r>
              <a:rPr lang="ar-SY" sz="2000" b="1" u="sng" dirty="0" err="1" smtClean="0"/>
              <a:t>جي</a:t>
            </a:r>
            <a:r>
              <a:rPr lang="ar-TN" sz="2000" b="1" u="sng" dirty="0" smtClean="0"/>
              <a:t>ّ</a:t>
            </a:r>
            <a:r>
              <a:rPr lang="ar-SY" sz="2000" b="1" u="sng" dirty="0" smtClean="0"/>
              <a:t>د</a:t>
            </a:r>
            <a:r>
              <a:rPr lang="ar-TN" sz="2000" b="1" u="sng" dirty="0" smtClean="0"/>
              <a:t>ة  </a:t>
            </a:r>
            <a:r>
              <a:rPr lang="ar-SY" sz="2000" b="1" u="sng" dirty="0" smtClean="0"/>
              <a:t>للكربون</a:t>
            </a:r>
            <a:r>
              <a:rPr lang="ar-SY" sz="2000" b="1" dirty="0" smtClean="0"/>
              <a:t>.</a:t>
            </a:r>
            <a:endParaRPr lang="fr-FR" sz="2000" b="1" dirty="0" smtClean="0"/>
          </a:p>
          <a:p>
            <a:pPr lvl="0" algn="just" rtl="1"/>
            <a:r>
              <a:rPr lang="ar-SY" sz="2000" b="1" dirty="0" smtClean="0"/>
              <a:t>العشب الطازج</a:t>
            </a:r>
            <a:r>
              <a:rPr lang="ar-TN" sz="2000" b="1" dirty="0" smtClean="0"/>
              <a:t> وبقايا الخضر والأكل </a:t>
            </a:r>
            <a:r>
              <a:rPr lang="ar-SY" sz="2000" b="1" dirty="0" smtClean="0"/>
              <a:t>هي </a:t>
            </a:r>
            <a:r>
              <a:rPr lang="ar-SY" sz="2000" b="1" u="sng" dirty="0" smtClean="0"/>
              <a:t>مصادر </a:t>
            </a:r>
            <a:r>
              <a:rPr lang="ar-SY" sz="2000" b="1" u="sng" dirty="0" err="1" smtClean="0"/>
              <a:t>جي</a:t>
            </a:r>
            <a:r>
              <a:rPr lang="ar-TN" sz="2000" b="1" u="sng" dirty="0" smtClean="0"/>
              <a:t>ّ</a:t>
            </a:r>
            <a:r>
              <a:rPr lang="ar-SY" sz="2000" b="1" u="sng" dirty="0" err="1" smtClean="0"/>
              <a:t>دة</a:t>
            </a:r>
            <a:r>
              <a:rPr lang="ar-SY" sz="2000" b="1" u="sng" dirty="0" smtClean="0"/>
              <a:t> </a:t>
            </a:r>
            <a:r>
              <a:rPr lang="ar-SY" sz="2000" b="1" u="sng" dirty="0" err="1" smtClean="0"/>
              <a:t>للآزوط</a:t>
            </a:r>
            <a:r>
              <a:rPr lang="ar-SY" sz="2000" b="1" u="sng" dirty="0" smtClean="0"/>
              <a:t>. </a:t>
            </a:r>
            <a:endParaRPr lang="fr-FR" sz="2000" b="1" u="sng" dirty="0" smtClean="0"/>
          </a:p>
          <a:p>
            <a:pPr algn="just" rtl="1"/>
            <a:r>
              <a:rPr lang="ar-TN" sz="2000" b="1" dirty="0" smtClean="0"/>
              <a:t>بإمكاني إضافة </a:t>
            </a:r>
            <a:r>
              <a:rPr lang="ar-TN" sz="2000" b="1" u="sng" dirty="0" smtClean="0"/>
              <a:t>التربة</a:t>
            </a:r>
            <a:r>
              <a:rPr lang="ar-TN" sz="2000" b="1" dirty="0" smtClean="0"/>
              <a:t> إلى </a:t>
            </a:r>
            <a:r>
              <a:rPr lang="ar-TN" sz="2000" b="1" dirty="0" err="1" smtClean="0"/>
              <a:t>الكوم</a:t>
            </a:r>
            <a:r>
              <a:rPr lang="ar-TN" sz="2000" b="1" dirty="0" smtClean="0"/>
              <a:t> للاستفادة من </a:t>
            </a:r>
            <a:r>
              <a:rPr lang="ar-TN" sz="2000" b="1" u="sng" dirty="0" smtClean="0"/>
              <a:t>الكائنات الحية </a:t>
            </a:r>
            <a:r>
              <a:rPr lang="ar-TN" sz="2000" b="1" dirty="0" err="1" smtClean="0"/>
              <a:t>بها</a:t>
            </a:r>
            <a:r>
              <a:rPr lang="ar-TN" sz="2000" b="1" dirty="0" smtClean="0"/>
              <a:t>  و التي تتكاثر بسرعة عند تحلل المواد العضوية</a:t>
            </a:r>
            <a:endParaRPr lang="fr-FR" sz="2000" b="1" dirty="0" smtClean="0"/>
          </a:p>
          <a:p>
            <a:pPr algn="just" rtl="1"/>
            <a:r>
              <a:rPr lang="ar-TN" sz="2000" b="1" dirty="0" smtClean="0"/>
              <a:t>أضيف إلى الطبقة الأخيرة، التربة أو العشب الجاف أو الأوراق حتى تبقى الغازات  داخل </a:t>
            </a:r>
            <a:r>
              <a:rPr lang="ar-TN" sz="2000" b="1" dirty="0" err="1" smtClean="0"/>
              <a:t>الكوم</a:t>
            </a:r>
            <a:r>
              <a:rPr lang="ar-TN" sz="2000" b="1" dirty="0" smtClean="0"/>
              <a:t> و لا تجلب الذباب</a:t>
            </a:r>
            <a:endParaRPr lang="fr-FR" sz="2000" b="1" dirty="0" smtClean="0"/>
          </a:p>
          <a:p>
            <a:pPr algn="just" rtl="1"/>
            <a:r>
              <a:rPr lang="ar-TN" sz="2000" b="1" dirty="0" smtClean="0"/>
              <a:t>بعد مرور أسبوع على تكوين </a:t>
            </a:r>
            <a:r>
              <a:rPr lang="ar-TN" sz="2000" b="1" dirty="0" err="1" smtClean="0"/>
              <a:t>الكوم</a:t>
            </a:r>
            <a:r>
              <a:rPr lang="ar-TN" sz="2000" b="1" dirty="0" smtClean="0"/>
              <a:t> أدخل يدي داخله، أشعر بارتفاع درجة الحرارة ( 70 درجة )  بسبب ابتداء عملية التحلل.</a:t>
            </a:r>
            <a:endParaRPr lang="fr-FR" sz="2000" b="1" dirty="0" smtClean="0"/>
          </a:p>
          <a:p>
            <a:pPr algn="just" rtl="1"/>
            <a:r>
              <a:rPr lang="ar-TN" sz="2000" b="1" dirty="0" smtClean="0"/>
              <a:t>ضرورة توفير الرطوبة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</a:t>
            </a:r>
            <a:r>
              <a:rPr lang="ar-TN" sz="2000" b="1" dirty="0" err="1" smtClean="0"/>
              <a:t>التهوئة</a:t>
            </a:r>
            <a:endParaRPr lang="fr-FR" sz="2000" b="1" dirty="0" smtClean="0"/>
          </a:p>
          <a:p>
            <a:pPr lvl="0" algn="just" rtl="1">
              <a:buNone/>
            </a:pPr>
            <a:r>
              <a:rPr lang="ar-TN" sz="2000" b="1" dirty="0" smtClean="0"/>
              <a:t>          يكون السماد طازجا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صالحا للاستعمال بعد فترة تتراوح بين 6 إلى 8 أشهر عندما يبدو مفككا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هشيما </a:t>
            </a:r>
            <a:r>
              <a:rPr lang="ar-TN" sz="2000" b="1" dirty="0" err="1" smtClean="0"/>
              <a:t>و</a:t>
            </a:r>
            <a:r>
              <a:rPr lang="ar-TN" sz="2000" b="1" dirty="0" smtClean="0"/>
              <a:t> له رائحة غبار الأبقار. حينها يضاف إلى التربة السطحية ويردم داخلها. </a:t>
            </a:r>
            <a:r>
              <a:rPr lang="ar-SA" sz="2000" b="1" dirty="0" smtClean="0"/>
              <a:t>      </a:t>
            </a:r>
            <a:endParaRPr lang="ar-TN" sz="2000" b="1" dirty="0" smtClean="0"/>
          </a:p>
          <a:p>
            <a:pPr lvl="0" algn="just" rtl="1">
              <a:buFont typeface="Wingdings" pitchFamily="2" charset="2"/>
              <a:buChar char="Ø"/>
            </a:pPr>
            <a:r>
              <a:rPr lang="ar-TN" sz="2000" b="1" dirty="0" smtClean="0"/>
              <a:t>     </a:t>
            </a:r>
            <a:r>
              <a:rPr lang="ar-TN" sz="2000" b="1" dirty="0" smtClean="0">
                <a:solidFill>
                  <a:schemeClr val="accent2">
                    <a:lumMod val="50000"/>
                  </a:schemeClr>
                </a:solidFill>
              </a:rPr>
              <a:t>يتم التعريف بهذه المراحل في إطار ورشات تطبيقية تشمل أطفال المدارس </a:t>
            </a:r>
            <a:r>
              <a:rPr lang="ar-TN" sz="2000" b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TN" sz="2000" b="1" dirty="0" smtClean="0">
                <a:solidFill>
                  <a:schemeClr val="accent2">
                    <a:lumMod val="50000"/>
                  </a:schemeClr>
                </a:solidFill>
              </a:rPr>
              <a:t> العائلات</a:t>
            </a:r>
          </a:p>
          <a:p>
            <a:pPr lvl="0" algn="just" rtl="1">
              <a:buFont typeface="Wingdings" pitchFamily="2" charset="2"/>
              <a:buChar char="Ø"/>
            </a:pPr>
            <a:endParaRPr lang="ar-TN" sz="2000" b="1" dirty="0" smtClean="0"/>
          </a:p>
          <a:p>
            <a:pPr lvl="0" algn="just" rtl="1">
              <a:buFont typeface="Wingdings" pitchFamily="2" charset="2"/>
              <a:buChar char="Ø"/>
            </a:pPr>
            <a:r>
              <a:rPr lang="ar-TN" sz="1800" b="1" dirty="0" smtClean="0"/>
              <a:t>           </a:t>
            </a:r>
          </a:p>
          <a:p>
            <a:pPr algn="l" rtl="1"/>
            <a:r>
              <a:rPr lang="ar-TN" sz="1800" b="1" dirty="0" smtClean="0"/>
              <a:t>            </a:t>
            </a:r>
            <a:endParaRPr lang="fr-FR" sz="1800" b="1" dirty="0"/>
          </a:p>
        </p:txBody>
      </p:sp>
      <p:pic>
        <p:nvPicPr>
          <p:cNvPr id="4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8214" y="592933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8214" y="514351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3629494" cy="214314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  <a:effectLst/>
        </p:spPr>
      </p:pic>
      <p:pic>
        <p:nvPicPr>
          <p:cNvPr id="6" name="Picture 4" descr="https://encrypted-tbn2.gstatic.com/images?q=tbn:ANd9GcTczEvHQ4z1w_h24FiNcRljN_WYH_D3wGcaL2ccmJOzbSA86dq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00438"/>
            <a:ext cx="4011015" cy="3071834"/>
          </a:xfrm>
          <a:prstGeom prst="rect">
            <a:avLst/>
          </a:prstGeom>
          <a:noFill/>
        </p:spPr>
      </p:pic>
      <p:pic>
        <p:nvPicPr>
          <p:cNvPr id="8" name="Picture 12" descr="http://www.grandeseine2015.fr/uploads/images/%C2%A9%20auremar%20-%20Fotolia_co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357298"/>
            <a:ext cx="3929090" cy="5000660"/>
          </a:xfrm>
          <a:prstGeom prst="rect">
            <a:avLst/>
          </a:prstGeom>
          <a:noFill/>
        </p:spPr>
      </p:pic>
      <p:sp>
        <p:nvSpPr>
          <p:cNvPr id="9" name="Demi-tour 8"/>
          <p:cNvSpPr/>
          <p:nvPr/>
        </p:nvSpPr>
        <p:spPr>
          <a:xfrm>
            <a:off x="3428992" y="3857628"/>
            <a:ext cx="2000264" cy="785818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2845" y="785794"/>
            <a:ext cx="4357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b="1" dirty="0" smtClean="0">
                <a:solidFill>
                  <a:srgbClr val="274B21"/>
                </a:solidFill>
              </a:rPr>
              <a:t>    </a:t>
            </a:r>
            <a:r>
              <a:rPr lang="fr-FR" b="1" dirty="0" smtClean="0">
                <a:solidFill>
                  <a:srgbClr val="274B21"/>
                </a:solidFill>
              </a:rPr>
              <a:t>Bio-sceau </a:t>
            </a:r>
            <a:r>
              <a:rPr lang="fr-FR" dirty="0" smtClean="0"/>
              <a:t>: poubelle petit modèle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357686" y="785794"/>
            <a:ext cx="4357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Mettre directement dans </a:t>
            </a:r>
            <a:r>
              <a:rPr lang="fr-FR" b="1" dirty="0" smtClean="0">
                <a:solidFill>
                  <a:srgbClr val="274B21"/>
                </a:solidFill>
              </a:rPr>
              <a:t>la </a:t>
            </a:r>
            <a:r>
              <a:rPr lang="ar-TN" b="1" dirty="0" smtClean="0">
                <a:solidFill>
                  <a:srgbClr val="274B21"/>
                </a:solidFill>
              </a:rPr>
              <a:t>ِ</a:t>
            </a:r>
            <a:r>
              <a:rPr lang="fr-FR" b="1" dirty="0" err="1" smtClean="0">
                <a:solidFill>
                  <a:srgbClr val="274B21"/>
                </a:solidFill>
              </a:rPr>
              <a:t>Compostière</a:t>
            </a:r>
            <a:endParaRPr lang="fr-FR" b="1" dirty="0">
              <a:solidFill>
                <a:srgbClr val="274B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ar-TN" sz="3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خطة التواصل </a:t>
            </a:r>
            <a:r>
              <a:rPr lang="ar-TN" sz="36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TN" sz="3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التوعية</a:t>
            </a:r>
            <a:endParaRPr lang="fr-FR" sz="3600" dirty="0">
              <a:solidFill>
                <a:srgbClr val="CC33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/>
          </a:bodyPr>
          <a:lstStyle/>
          <a:p>
            <a:pPr algn="just" rtl="1"/>
            <a:endParaRPr lang="ar-TN" b="1" dirty="0" smtClean="0"/>
          </a:p>
          <a:p>
            <a:pPr algn="just" rtl="1"/>
            <a:r>
              <a:rPr lang="ar-TN" b="1" dirty="0" smtClean="0"/>
              <a:t>الميزانية </a:t>
            </a:r>
            <a:r>
              <a:rPr lang="ar-TN" b="1" dirty="0" smtClean="0"/>
              <a:t>المرصودة: </a:t>
            </a:r>
            <a:r>
              <a:rPr lang="ar-TN" b="1" dirty="0" smtClean="0">
                <a:solidFill>
                  <a:srgbClr val="CC3300"/>
                </a:solidFill>
              </a:rPr>
              <a:t>100</a:t>
            </a:r>
            <a:r>
              <a:rPr lang="ar-TN" b="1" dirty="0" smtClean="0"/>
              <a:t> </a:t>
            </a:r>
            <a:r>
              <a:rPr lang="ar-TN" b="1" dirty="0" err="1" smtClean="0"/>
              <a:t>الف</a:t>
            </a:r>
            <a:r>
              <a:rPr lang="ar-TN" b="1" dirty="0" smtClean="0"/>
              <a:t> دينار</a:t>
            </a:r>
          </a:p>
          <a:p>
            <a:pPr lvl="0" algn="just" rtl="1"/>
            <a:r>
              <a:rPr lang="ar-TN" b="1" dirty="0" smtClean="0"/>
              <a:t>إبرام </a:t>
            </a:r>
            <a:r>
              <a:rPr lang="ar-TN" b="1" dirty="0" smtClean="0">
                <a:solidFill>
                  <a:srgbClr val="CC3300"/>
                </a:solidFill>
              </a:rPr>
              <a:t>اتفاقية إطارية </a:t>
            </a:r>
            <a:r>
              <a:rPr lang="ar-TN" b="1" dirty="0" smtClean="0"/>
              <a:t>بين الوكالة والمركز الفني للفلاحة البيولوجية بشط مريم </a:t>
            </a:r>
            <a:r>
              <a:rPr lang="ar-TN" b="1" dirty="0" smtClean="0"/>
              <a:t>لتكوين </a:t>
            </a:r>
            <a:r>
              <a:rPr lang="ar-TN" b="1" dirty="0" smtClean="0"/>
              <a:t>أعوان البلديات والجمعيات في مجال التسميد </a:t>
            </a:r>
            <a:r>
              <a:rPr lang="ar-TN" b="1" dirty="0" smtClean="0"/>
              <a:t>إلى جانب </a:t>
            </a:r>
            <a:r>
              <a:rPr lang="ar-TN" b="1" dirty="0" smtClean="0"/>
              <a:t>المتابعة العلمية والإحاطة التقنية والتحاليل </a:t>
            </a:r>
            <a:r>
              <a:rPr lang="ar-TN" b="1" dirty="0" err="1" smtClean="0"/>
              <a:t>المخبرية</a:t>
            </a:r>
            <a:endParaRPr lang="ar-TN" b="1" dirty="0" smtClean="0"/>
          </a:p>
          <a:p>
            <a:pPr algn="just" rtl="1"/>
            <a:r>
              <a:rPr lang="ar-TN" b="1" dirty="0" smtClean="0"/>
              <a:t>إنتاج </a:t>
            </a:r>
            <a:r>
              <a:rPr lang="ar-TN" b="1" dirty="0" smtClean="0"/>
              <a:t>الدعائم </a:t>
            </a:r>
            <a:r>
              <a:rPr lang="ar-TN" b="1" dirty="0" err="1" smtClean="0"/>
              <a:t>البيداغوجية</a:t>
            </a:r>
            <a:r>
              <a:rPr lang="ar-TN" b="1" dirty="0" smtClean="0"/>
              <a:t> (معلقات </a:t>
            </a:r>
            <a:r>
              <a:rPr lang="ar-TN" b="1" dirty="0" err="1" smtClean="0"/>
              <a:t>ومطويات</a:t>
            </a:r>
            <a:r>
              <a:rPr lang="ar-TN" b="1" dirty="0" smtClean="0"/>
              <a:t> ودليل </a:t>
            </a:r>
            <a:r>
              <a:rPr lang="ar-TN" b="1" dirty="0" err="1" smtClean="0"/>
              <a:t>انتاج</a:t>
            </a:r>
            <a:r>
              <a:rPr lang="ar-TN" b="1" dirty="0" smtClean="0"/>
              <a:t> </a:t>
            </a:r>
            <a:r>
              <a:rPr lang="ar-TN" b="1" dirty="0" err="1" smtClean="0"/>
              <a:t>الكمبوست</a:t>
            </a:r>
            <a:r>
              <a:rPr lang="ar-TN" b="1" dirty="0" smtClean="0"/>
              <a:t> المنزلي</a:t>
            </a:r>
            <a:r>
              <a:rPr lang="ar-TN" b="1" dirty="0" smtClean="0"/>
              <a:t>... وتوزيعها على </a:t>
            </a:r>
            <a:r>
              <a:rPr lang="ar-TN" b="1" dirty="0" err="1" smtClean="0"/>
              <a:t>المتساكنين</a:t>
            </a:r>
            <a:r>
              <a:rPr lang="ar-TN" b="1" dirty="0" smtClean="0"/>
              <a:t> و أطفال المدارس</a:t>
            </a:r>
            <a:endParaRPr lang="ar-TN" b="1" dirty="0" smtClean="0"/>
          </a:p>
          <a:p>
            <a:pPr lvl="0" algn="just" rtl="1"/>
            <a:r>
              <a:rPr lang="ar-TN" b="1" dirty="0" smtClean="0"/>
              <a:t> بصدد إعداد </a:t>
            </a:r>
            <a:r>
              <a:rPr lang="ar-TN" b="1" dirty="0" smtClean="0">
                <a:solidFill>
                  <a:srgbClr val="CC3300"/>
                </a:solidFill>
              </a:rPr>
              <a:t>شعار شارة </a:t>
            </a:r>
            <a:r>
              <a:rPr lang="ar-TN" b="1" dirty="0" smtClean="0"/>
              <a:t>للبرنامج، </a:t>
            </a:r>
            <a:r>
              <a:rPr lang="ar-TN" b="1" dirty="0" smtClean="0">
                <a:solidFill>
                  <a:srgbClr val="CC3300"/>
                </a:solidFill>
              </a:rPr>
              <a:t>شريط وثائقي، ومضة </a:t>
            </a:r>
            <a:r>
              <a:rPr lang="ar-TN" b="1" dirty="0" err="1" smtClean="0">
                <a:solidFill>
                  <a:srgbClr val="CC3300"/>
                </a:solidFill>
              </a:rPr>
              <a:t>تلفزية</a:t>
            </a:r>
            <a:r>
              <a:rPr lang="ar-TN" b="1" dirty="0" smtClean="0">
                <a:solidFill>
                  <a:srgbClr val="CC3300"/>
                </a:solidFill>
              </a:rPr>
              <a:t> وقاعدة معلومات</a:t>
            </a:r>
            <a:r>
              <a:rPr lang="ar-TN" b="1" dirty="0" smtClean="0"/>
              <a:t> تربط بين المتداخلين</a:t>
            </a:r>
          </a:p>
          <a:p>
            <a:pPr lvl="0" algn="just" rtl="1"/>
            <a:r>
              <a:rPr lang="ar-TN" b="1" dirty="0" smtClean="0"/>
              <a:t> القيام </a:t>
            </a:r>
            <a:r>
              <a:rPr lang="ar-TN" b="1" dirty="0" smtClean="0">
                <a:solidFill>
                  <a:srgbClr val="CC3300"/>
                </a:solidFill>
              </a:rPr>
              <a:t>بأيام </a:t>
            </a:r>
            <a:r>
              <a:rPr lang="ar-TN" b="1" dirty="0" err="1" smtClean="0">
                <a:solidFill>
                  <a:srgbClr val="CC3300"/>
                </a:solidFill>
              </a:rPr>
              <a:t>توعوية</a:t>
            </a:r>
            <a:r>
              <a:rPr lang="ar-TN" b="1" dirty="0" smtClean="0">
                <a:solidFill>
                  <a:srgbClr val="CC3300"/>
                </a:solidFill>
              </a:rPr>
              <a:t> </a:t>
            </a:r>
            <a:r>
              <a:rPr lang="ar-TN" b="1" dirty="0" err="1" smtClean="0">
                <a:solidFill>
                  <a:srgbClr val="CC3300"/>
                </a:solidFill>
              </a:rPr>
              <a:t>تحسيسية</a:t>
            </a:r>
            <a:r>
              <a:rPr lang="ar-TN" b="1" dirty="0" smtClean="0">
                <a:solidFill>
                  <a:srgbClr val="CC3300"/>
                </a:solidFill>
              </a:rPr>
              <a:t> </a:t>
            </a:r>
            <a:r>
              <a:rPr lang="ar-TN" b="1" dirty="0" smtClean="0"/>
              <a:t>لفائدة العائلات </a:t>
            </a:r>
            <a:r>
              <a:rPr lang="ar-TN" b="1" dirty="0" err="1" smtClean="0"/>
              <a:t>و</a:t>
            </a:r>
            <a:r>
              <a:rPr lang="ar-TN" b="1" dirty="0" smtClean="0"/>
              <a:t> المؤسسات التربوية الابتدائية</a:t>
            </a:r>
          </a:p>
          <a:p>
            <a:pPr lvl="0" algn="just" rtl="1"/>
            <a:r>
              <a:rPr lang="ar-TN" b="1" dirty="0" smtClean="0"/>
              <a:t> </a:t>
            </a:r>
            <a:r>
              <a:rPr lang="ar-TN" b="1" dirty="0" smtClean="0">
                <a:solidFill>
                  <a:srgbClr val="CC3300"/>
                </a:solidFill>
              </a:rPr>
              <a:t>مزيد</a:t>
            </a:r>
            <a:r>
              <a:rPr lang="ar-TN" b="1" dirty="0" smtClean="0"/>
              <a:t> من التوعية </a:t>
            </a:r>
            <a:r>
              <a:rPr lang="ar-TN" b="1" dirty="0" err="1" smtClean="0"/>
              <a:t>و</a:t>
            </a:r>
            <a:r>
              <a:rPr lang="ar-TN" b="1" dirty="0" smtClean="0"/>
              <a:t> المتابعة </a:t>
            </a:r>
            <a:r>
              <a:rPr lang="ar-TN" b="1" dirty="0" smtClean="0"/>
              <a:t>و التقييم من طرف </a:t>
            </a:r>
            <a:r>
              <a:rPr lang="ar-TN" b="1" dirty="0" smtClean="0">
                <a:solidFill>
                  <a:srgbClr val="CC3300"/>
                </a:solidFill>
              </a:rPr>
              <a:t>الجمعيات </a:t>
            </a:r>
            <a:r>
              <a:rPr lang="ar-TN" b="1" dirty="0" err="1" smtClean="0">
                <a:solidFill>
                  <a:srgbClr val="CC3300"/>
                </a:solidFill>
              </a:rPr>
              <a:t>و</a:t>
            </a:r>
            <a:r>
              <a:rPr lang="ar-TN" b="1" dirty="0" smtClean="0">
                <a:solidFill>
                  <a:srgbClr val="CC3300"/>
                </a:solidFill>
              </a:rPr>
              <a:t> الوكالة</a:t>
            </a:r>
            <a:endParaRPr lang="fr-FR" b="1" dirty="0" smtClean="0">
              <a:solidFill>
                <a:srgbClr val="CC3300"/>
              </a:solidFill>
            </a:endParaRPr>
          </a:p>
          <a:p>
            <a:pPr algn="just" rtl="1"/>
            <a:endParaRPr lang="fr-FR" dirty="0" smtClean="0"/>
          </a:p>
          <a:p>
            <a:pPr lvl="0" algn="just" rtl="1"/>
            <a:endParaRPr lang="ar-TN" dirty="0" smtClean="0"/>
          </a:p>
          <a:p>
            <a:pPr lvl="0" algn="just" rtl="1"/>
            <a:endParaRPr lang="fr-FR" dirty="0" smtClean="0"/>
          </a:p>
          <a:p>
            <a:pPr algn="just" rtl="1"/>
            <a:endParaRPr lang="ar-TN" b="1" dirty="0" smtClean="0"/>
          </a:p>
          <a:p>
            <a:pPr algn="just" rtl="1"/>
            <a:endParaRPr lang="ar-TN" b="1" dirty="0" smtClean="0"/>
          </a:p>
          <a:p>
            <a:pPr algn="just" rtl="1"/>
            <a:endParaRPr lang="ar-TN" b="1" dirty="0" smtClean="0"/>
          </a:p>
          <a:p>
            <a:pPr algn="just" rtl="1"/>
            <a:endParaRPr lang="ar-TN" b="1" dirty="0" smtClean="0"/>
          </a:p>
          <a:p>
            <a:pPr algn="just" rtl="1"/>
            <a:endParaRPr lang="ar-TN" b="1" dirty="0" smtClean="0"/>
          </a:p>
          <a:p>
            <a:pPr algn="just" rtl="1"/>
            <a:endParaRPr lang="fr-FR" dirty="0" smtClean="0"/>
          </a:p>
          <a:p>
            <a:pPr algn="just" rtl="1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</p:spPr>
        <p:txBody>
          <a:bodyPr>
            <a:noAutofit/>
          </a:bodyPr>
          <a:lstStyle/>
          <a:p>
            <a:pPr algn="ctr"/>
            <a:r>
              <a:rPr lang="ar-TN" sz="2800" b="1" dirty="0" smtClean="0">
                <a:solidFill>
                  <a:srgbClr val="2E5727"/>
                </a:solidFill>
                <a:latin typeface="Times New Roman" pitchFamily="18" charset="0"/>
                <a:cs typeface="Times New Roman" pitchFamily="18" charset="0"/>
              </a:rPr>
              <a:t>التـواصل الاجتــماعي </a:t>
            </a:r>
            <a:r>
              <a:rPr lang="ar-TN" sz="2800" b="1" dirty="0" err="1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التــوعوي</a:t>
            </a:r>
            <a:r>
              <a:rPr lang="ar-TN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 للبـــرنامج الوطـــني</a:t>
            </a:r>
            <a:endParaRPr lang="fr-FR" sz="2800" b="1" dirty="0">
              <a:solidFill>
                <a:srgbClr val="274B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2844" y="1071546"/>
            <a:ext cx="8858312" cy="5253054"/>
          </a:xfrm>
        </p:spPr>
        <p:txBody>
          <a:bodyPr>
            <a:normAutofit fontScale="92500"/>
          </a:bodyPr>
          <a:lstStyle/>
          <a:p>
            <a:pPr algn="just" rtl="1">
              <a:lnSpc>
                <a:spcPct val="160000"/>
              </a:lnSpc>
              <a:buFont typeface="Wingdings" pitchFamily="2" charset="2"/>
              <a:buChar char="Ø"/>
            </a:pPr>
            <a:r>
              <a:rPr lang="ar-TN" sz="2400" b="1" dirty="0" smtClean="0"/>
              <a:t>   نتجه </a:t>
            </a:r>
            <a:r>
              <a:rPr lang="ar-TN" sz="2400" b="1" dirty="0" smtClean="0"/>
              <a:t>إلى </a:t>
            </a:r>
            <a:r>
              <a:rPr lang="ar-TN" sz="2400" b="1" dirty="0" smtClean="0">
                <a:solidFill>
                  <a:srgbClr val="CC3300"/>
                </a:solidFill>
              </a:rPr>
              <a:t>العائلات</a:t>
            </a:r>
            <a:r>
              <a:rPr lang="ar-TN" sz="2400" b="1" dirty="0" smtClean="0"/>
              <a:t> </a:t>
            </a:r>
            <a:r>
              <a:rPr lang="ar-TN" sz="2400" b="1" dirty="0" smtClean="0"/>
              <a:t>بصفة عامة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</a:t>
            </a:r>
            <a:r>
              <a:rPr lang="ar-TN" sz="2400" b="1" dirty="0" smtClean="0"/>
              <a:t>إلى </a:t>
            </a:r>
            <a:r>
              <a:rPr lang="ar-TN" sz="2400" b="1" dirty="0" smtClean="0">
                <a:solidFill>
                  <a:srgbClr val="FF0000"/>
                </a:solidFill>
              </a:rPr>
              <a:t>الناشئة </a:t>
            </a:r>
            <a:r>
              <a:rPr lang="ar-TN" sz="2400" b="1" dirty="0" err="1" smtClean="0">
                <a:solidFill>
                  <a:srgbClr val="FF0000"/>
                </a:solidFill>
              </a:rPr>
              <a:t>و</a:t>
            </a:r>
            <a:r>
              <a:rPr lang="ar-TN" sz="2400" b="1" dirty="0" smtClean="0">
                <a:solidFill>
                  <a:srgbClr val="FF0000"/>
                </a:solidFill>
              </a:rPr>
              <a:t> </a:t>
            </a:r>
            <a:r>
              <a:rPr lang="ar-TN" sz="2400" b="1" dirty="0" smtClean="0">
                <a:solidFill>
                  <a:srgbClr val="FF0000"/>
                </a:solidFill>
              </a:rPr>
              <a:t>المربين </a:t>
            </a:r>
            <a:r>
              <a:rPr lang="ar-TN" sz="2400" b="1" dirty="0" err="1" smtClean="0">
                <a:solidFill>
                  <a:srgbClr val="FF0000"/>
                </a:solidFill>
              </a:rPr>
              <a:t>و</a:t>
            </a:r>
            <a:r>
              <a:rPr lang="ar-TN" sz="2400" b="1" dirty="0" smtClean="0">
                <a:solidFill>
                  <a:srgbClr val="FF0000"/>
                </a:solidFill>
              </a:rPr>
              <a:t> المنشطين </a:t>
            </a:r>
            <a:r>
              <a:rPr lang="ar-TN" sz="2400" b="1" dirty="0" smtClean="0"/>
              <a:t>بالمؤسسات التربوية بصفة خاصة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نهدف إلى </a:t>
            </a:r>
            <a:r>
              <a:rPr lang="ar-TN" sz="2400" b="1" dirty="0" smtClean="0"/>
              <a:t>:</a:t>
            </a:r>
            <a:endParaRPr lang="ar-TN" sz="2400" b="1" dirty="0" smtClean="0"/>
          </a:p>
          <a:p>
            <a:pPr algn="just" rtl="1">
              <a:lnSpc>
                <a:spcPct val="160000"/>
              </a:lnSpc>
              <a:buFont typeface="Wingdings" pitchFamily="2" charset="2"/>
              <a:buChar char="v"/>
            </a:pPr>
            <a:r>
              <a:rPr lang="ar-TN" sz="2400" b="1" dirty="0" smtClean="0"/>
              <a:t> تغيير نظرة المواطن تجاه نفاياته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بالتالي تغيير سلوكه نحو تصرف أفضل يعتمد على الفرز من المصدر ( البيت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المدرسة) قصد التثمين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</a:t>
            </a:r>
            <a:r>
              <a:rPr lang="ar-TN" sz="2400" b="1" dirty="0" err="1" smtClean="0"/>
              <a:t>الرسكلة</a:t>
            </a:r>
            <a:r>
              <a:rPr lang="ar-TN" sz="2400" b="1" dirty="0" smtClean="0"/>
              <a:t> و بالتالي التقليل من حجم النفايات المودعة بالمصبات</a:t>
            </a:r>
          </a:p>
          <a:p>
            <a:pPr algn="just" rtl="1">
              <a:lnSpc>
                <a:spcPct val="160000"/>
              </a:lnSpc>
              <a:buFont typeface="Wingdings" pitchFamily="2" charset="2"/>
              <a:buChar char="v"/>
            </a:pPr>
            <a:r>
              <a:rPr lang="ar-TN" sz="2400" b="1" dirty="0" smtClean="0"/>
              <a:t> تقليص </a:t>
            </a:r>
            <a:r>
              <a:rPr lang="ar-TN" sz="2400" b="1" dirty="0" smtClean="0"/>
              <a:t>حجم </a:t>
            </a:r>
            <a:r>
              <a:rPr lang="ar-TN" sz="2400" b="1" dirty="0" smtClean="0"/>
              <a:t>النفايات العضوية بالحاوية المنزلية </a:t>
            </a:r>
            <a:r>
              <a:rPr lang="ar-TN" sz="2400" b="1" dirty="0" smtClean="0"/>
              <a:t>إلى </a:t>
            </a:r>
            <a:r>
              <a:rPr lang="ar-TN" sz="2400" b="1" dirty="0" smtClean="0"/>
              <a:t>40 نسبة ℅ ، </a:t>
            </a:r>
            <a:r>
              <a:rPr lang="ar-TN" sz="2400" b="1" dirty="0" smtClean="0"/>
              <a:t>وبالتالي التخفيف من دوريات رفع النفايات المنزلية </a:t>
            </a:r>
            <a:r>
              <a:rPr lang="ar-TN" sz="2400" b="1" dirty="0" smtClean="0"/>
              <a:t>للبلديات (التقليص في الكلفة) </a:t>
            </a:r>
            <a:endParaRPr lang="fr-FR" sz="2400" b="1" dirty="0" smtClean="0"/>
          </a:p>
          <a:p>
            <a:pPr algn="just" rtl="1">
              <a:lnSpc>
                <a:spcPct val="160000"/>
              </a:lnSpc>
            </a:pPr>
            <a:endParaRPr lang="fr-FR" sz="2400" b="1" dirty="0" smtClean="0"/>
          </a:p>
          <a:p>
            <a:pPr lvl="0" algn="just" rtl="1">
              <a:lnSpc>
                <a:spcPct val="160000"/>
              </a:lnSpc>
              <a:buFont typeface="Wingdings" pitchFamily="2" charset="2"/>
              <a:buChar char="Ø"/>
            </a:pPr>
            <a:r>
              <a:rPr lang="ar-TN" b="1" dirty="0" smtClean="0"/>
              <a:t>نعتمد طريقة تواصل </a:t>
            </a:r>
            <a:r>
              <a:rPr lang="ar-TN" b="1" dirty="0" smtClean="0">
                <a:solidFill>
                  <a:srgbClr val="CC3300"/>
                </a:solidFill>
              </a:rPr>
              <a:t>تفاعلية </a:t>
            </a:r>
            <a:r>
              <a:rPr lang="ar-TN" b="1" dirty="0" smtClean="0"/>
              <a:t>من </a:t>
            </a:r>
            <a:r>
              <a:rPr lang="ar-TN" b="1" dirty="0" smtClean="0"/>
              <a:t>خلال </a:t>
            </a:r>
            <a:r>
              <a:rPr lang="ar-TN" b="1" dirty="0" smtClean="0">
                <a:solidFill>
                  <a:srgbClr val="CC3300"/>
                </a:solidFill>
              </a:rPr>
              <a:t>ورشات تطبيقية  </a:t>
            </a:r>
            <a:r>
              <a:rPr lang="ar-TN" b="1" dirty="0" smtClean="0"/>
              <a:t>أساسها </a:t>
            </a:r>
            <a:r>
              <a:rPr lang="ar-TN" b="1" dirty="0" smtClean="0">
                <a:solidFill>
                  <a:srgbClr val="CC3300"/>
                </a:solidFill>
              </a:rPr>
              <a:t>التأمل و الحركة</a:t>
            </a:r>
            <a:endParaRPr lang="fr-FR" b="1" dirty="0" smtClean="0">
              <a:solidFill>
                <a:srgbClr val="CC3300"/>
              </a:solidFill>
            </a:endParaRPr>
          </a:p>
          <a:p>
            <a:pPr lvl="0" algn="just" rtl="1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8"/>
          </a:xfrm>
        </p:spPr>
        <p:txBody>
          <a:bodyPr>
            <a:normAutofit fontScale="90000"/>
          </a:bodyPr>
          <a:lstStyle/>
          <a:p>
            <a:pPr algn="ctr" rtl="1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143668"/>
          </a:xfrm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ar-TN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الدورات التكوينية</a:t>
            </a:r>
          </a:p>
          <a:p>
            <a:pPr algn="r" rtl="1"/>
            <a:r>
              <a:rPr lang="ar-TN" sz="2000" b="1" dirty="0" smtClean="0"/>
              <a:t>تم تنفيذ </a:t>
            </a:r>
            <a:r>
              <a:rPr lang="ar-SA" sz="2000" b="1" dirty="0" smtClean="0"/>
              <a:t>حلقات تكوينية لفائدة </a:t>
            </a:r>
            <a:r>
              <a:rPr lang="ar-SA" sz="2000" b="1" dirty="0" smtClean="0">
                <a:solidFill>
                  <a:srgbClr val="274B21"/>
                </a:solidFill>
              </a:rPr>
              <a:t>ممثلي البلديات </a:t>
            </a:r>
            <a:r>
              <a:rPr lang="ar-SA" sz="2000" b="1" dirty="0" err="1" smtClean="0"/>
              <a:t>و</a:t>
            </a:r>
            <a:r>
              <a:rPr lang="ar-TN" sz="2000" b="1" dirty="0" smtClean="0"/>
              <a:t> </a:t>
            </a:r>
            <a:r>
              <a:rPr lang="ar-SA" sz="2000" b="1" dirty="0" smtClean="0">
                <a:solidFill>
                  <a:srgbClr val="274B21"/>
                </a:solidFill>
              </a:rPr>
              <a:t>الجمعيات </a:t>
            </a:r>
            <a:r>
              <a:rPr lang="ar-SA" sz="2000" b="1" dirty="0" err="1" smtClean="0"/>
              <a:t>ب</a:t>
            </a:r>
            <a:r>
              <a:rPr lang="ar-TN" sz="2000" b="1" dirty="0" smtClean="0"/>
              <a:t>كل من </a:t>
            </a:r>
            <a:r>
              <a:rPr lang="ar-SA" sz="2000" b="1" dirty="0" smtClean="0"/>
              <a:t>ولايات</a:t>
            </a:r>
            <a:r>
              <a:rPr lang="ar-TN" sz="2000" b="1" dirty="0" smtClean="0"/>
              <a:t>:</a:t>
            </a:r>
          </a:p>
          <a:p>
            <a:pPr algn="r" rtl="1">
              <a:buNone/>
            </a:pPr>
            <a:r>
              <a:rPr lang="ar-TN" dirty="0" smtClean="0"/>
              <a:t>        </a:t>
            </a:r>
            <a:r>
              <a:rPr lang="ar-TN" sz="2000" b="1" dirty="0" smtClean="0"/>
              <a:t>مدنين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:        (4) بلديات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جربة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حومة السوق، أجيم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ميدون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وبلدية مدنين </a:t>
            </a:r>
          </a:p>
          <a:p>
            <a:pPr algn="r" rtl="1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صفاقس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:       (2) بلدية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صفاقس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و بلدية العين</a:t>
            </a:r>
          </a:p>
          <a:p>
            <a:pPr algn="r" rtl="1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قفصة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:         (2) بلدية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قفصة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و بلدية القطار</a:t>
            </a:r>
          </a:p>
          <a:p>
            <a:pPr algn="r" rtl="1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سوسة :        (2) بلدية سوسة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بلدية القلعة الكبرى </a:t>
            </a:r>
          </a:p>
          <a:p>
            <a:pPr algn="r" rtl="1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نابل :          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(2) بلدية الحمامات وبلدية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قليبية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 rtl="1">
              <a:buNone/>
              <a:tabLst>
                <a:tab pos="1795463" algn="l"/>
              </a:tabLst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تونس :         (3) بلدية المرسى ، بلدية سيدي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بوسعيد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و بلدية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قرطاج</a:t>
            </a:r>
            <a:endParaRPr lang="ar-TN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أريانة :         (2) بلدية رواد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بلدية سكرة</a:t>
            </a:r>
          </a:p>
          <a:p>
            <a:pPr algn="r" rtl="1">
              <a:buNone/>
              <a:tabLst>
                <a:tab pos="1795463" algn="l"/>
                <a:tab pos="1885950" algn="l"/>
                <a:tab pos="2065338" algn="l"/>
              </a:tabLst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بن عروس:    (2) بلدية مقرين، بلدية بن عروس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بلدية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بومهل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 rtl="1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منوبة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:         بلدية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منوبة</a:t>
            </a:r>
            <a:endParaRPr lang="ar-TN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>
              <a:buNone/>
              <a:tabLst>
                <a:tab pos="1795463" algn="l"/>
                <a:tab pos="2065338" algn="l"/>
              </a:tabLst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باجة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:           بلدية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باجة</a:t>
            </a:r>
            <a:endParaRPr lang="ar-TN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>
              <a:buNone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سليانة</a:t>
            </a: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:        بلدية </a:t>
            </a:r>
            <a:r>
              <a:rPr lang="ar-TN" sz="2000" b="1" dirty="0" err="1" smtClean="0">
                <a:latin typeface="Times New Roman" pitchFamily="18" charset="0"/>
                <a:cs typeface="Times New Roman" pitchFamily="18" charset="0"/>
              </a:rPr>
              <a:t>سليانة</a:t>
            </a:r>
            <a:endParaRPr lang="ar-TN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>
              <a:buNone/>
            </a:pPr>
            <a:endParaRPr lang="ar-TN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>
              <a:buFont typeface="Wingdings" pitchFamily="2" charset="2"/>
              <a:buChar char="Ø"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r" rtl="1">
              <a:buFont typeface="Wingdings" pitchFamily="2" charset="2"/>
              <a:buChar char="Ø"/>
            </a:pPr>
            <a:r>
              <a:rPr lang="ar-TN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TN" sz="2000" b="1" dirty="0" smtClean="0"/>
          </a:p>
          <a:p>
            <a:pPr algn="r" rtl="1">
              <a:buNone/>
            </a:pPr>
            <a:endParaRPr lang="fr-FR" dirty="0"/>
          </a:p>
        </p:txBody>
      </p:sp>
      <p:pic>
        <p:nvPicPr>
          <p:cNvPr id="4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207167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242886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321468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285749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4451">
            <a:off x="8083131" y="393973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357187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128586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16430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428625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500063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le com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464344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Le compost, indispensable à un beau jard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4572008"/>
            <a:ext cx="5572133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 descr="C:\Users\DELL\Desktop\mes documents\mon travail\photo visite et suivi\100SSCAM\S401000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596" y="1071546"/>
            <a:ext cx="5667404" cy="3500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Espace réservé du pied de page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17519-F60E-4FA5-85C8-85DB7CFCC32D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500834"/>
            <a:ext cx="355536" cy="35716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9" name="Image 8" descr="C:\Users\DELL\Desktop\mes documents\mon travail\photo visite et suivi\100SSCAM\S401000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1571612"/>
            <a:ext cx="6000792" cy="3786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Image 9" descr="C:\Users\DELL\Desktop\mes documents\mon travail\photo visite et suivi\100SSCAM\100SSCAM\S40100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2000240"/>
            <a:ext cx="6572296" cy="38576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Image 11" descr="C:\Users\DELL\Desktop\mes documents\mon travail\photo visite et suivi\100SSCAM\100SSCAM\100SSCAM\S401000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2500306"/>
            <a:ext cx="6429420" cy="4071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Image 12" descr="C:\Users\DELL\Desktop\mes documents\mon travail\photo analyse ph h t\S401000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928934"/>
            <a:ext cx="6500826" cy="39290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" y="28572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TN" sz="2800" b="1" dirty="0" smtClean="0">
                <a:solidFill>
                  <a:schemeClr val="accent1">
                    <a:lumMod val="50000"/>
                  </a:schemeClr>
                </a:solidFill>
              </a:rPr>
              <a:t>العملية النموذجية بالبحيرة ببنزرت </a:t>
            </a:r>
            <a:r>
              <a:rPr lang="ar-TN" sz="2400" b="1" dirty="0" smtClean="0">
                <a:solidFill>
                  <a:srgbClr val="C00000"/>
                </a:solidFill>
              </a:rPr>
              <a:t>(2011-2012</a:t>
            </a:r>
            <a:r>
              <a:rPr lang="ar-TN" sz="2400" dirty="0" smtClean="0">
                <a:solidFill>
                  <a:srgbClr val="C00000"/>
                </a:solidFill>
              </a:rPr>
              <a:t>)</a:t>
            </a:r>
            <a:r>
              <a:rPr lang="ar-TN" sz="2800" dirty="0" smtClean="0"/>
              <a:t> </a:t>
            </a:r>
            <a:endParaRPr lang="fr-FR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r>
              <a:rPr lang="ar-TN" sz="3200" b="1" dirty="0" smtClean="0">
                <a:solidFill>
                  <a:srgbClr val="274B21"/>
                </a:solidFill>
                <a:cs typeface="+mn-cs"/>
              </a:rPr>
              <a:t>الدورات التكوينية</a:t>
            </a:r>
            <a:endParaRPr lang="fr-FR" sz="3200" b="1" dirty="0">
              <a:solidFill>
                <a:srgbClr val="274B21"/>
              </a:solidFill>
              <a:cs typeface="+mn-cs"/>
            </a:endParaRPr>
          </a:p>
        </p:txBody>
      </p:sp>
      <p:pic>
        <p:nvPicPr>
          <p:cNvPr id="38914" name="Picture 2" descr="C:\Documents and Settings\LAILA BRARI\Bureau\compostage c\WP_20150218_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8003" y="0"/>
            <a:ext cx="3835997" cy="3429000"/>
          </a:xfrm>
          <a:prstGeom prst="rect">
            <a:avLst/>
          </a:prstGeom>
          <a:noFill/>
        </p:spPr>
      </p:pic>
      <p:pic>
        <p:nvPicPr>
          <p:cNvPr id="38919" name="Picture 7" descr="C:\Documents and Settings\LAILA BRARI\Bureau\compostage c\WP_20150218_118.jpg"/>
          <p:cNvPicPr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57752" y="357166"/>
            <a:ext cx="4000528" cy="35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20" name="Picture 8" descr="C:\Documents and Settings\LAILA BRARI\Bureau\compostage c\WP_20150218_0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857232"/>
            <a:ext cx="4071966" cy="3284069"/>
          </a:xfrm>
          <a:prstGeom prst="rect">
            <a:avLst/>
          </a:prstGeom>
          <a:noFill/>
        </p:spPr>
      </p:pic>
      <p:pic>
        <p:nvPicPr>
          <p:cNvPr id="38921" name="Picture 9" descr="C:\Documents and Settings\LAILA BRARI\Bureau\compostage c\WP_20150218_0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1285860"/>
            <a:ext cx="4393071" cy="3357586"/>
          </a:xfrm>
          <a:prstGeom prst="rect">
            <a:avLst/>
          </a:prstGeom>
          <a:noFill/>
        </p:spPr>
      </p:pic>
      <p:pic>
        <p:nvPicPr>
          <p:cNvPr id="14" name="Picture 1" descr="C:\Documents and Settings\LAILA BRARI\Bureau\compostage c\WP_20150218_1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1643050"/>
            <a:ext cx="4347614" cy="3357586"/>
          </a:xfrm>
          <a:prstGeom prst="rect">
            <a:avLst/>
          </a:prstGeom>
          <a:noFill/>
        </p:spPr>
      </p:pic>
      <p:pic>
        <p:nvPicPr>
          <p:cNvPr id="17" name="Picture 2" descr="C:\Documents and Settings\LAILA BRARI\Bureau\compostage c\WP_20150521_058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0232" y="2071678"/>
            <a:ext cx="5357850" cy="3421484"/>
          </a:xfrm>
          <a:prstGeom prst="rect">
            <a:avLst/>
          </a:prstGeom>
          <a:noFill/>
        </p:spPr>
      </p:pic>
      <p:pic>
        <p:nvPicPr>
          <p:cNvPr id="38932" name="Picture 20" descr="C:\Documents and Settings\LAILA BRARI\Bureau\compostage c\WP_20150521_04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14" y="2428868"/>
            <a:ext cx="4643470" cy="3358590"/>
          </a:xfrm>
          <a:prstGeom prst="rect">
            <a:avLst/>
          </a:prstGeom>
          <a:noFill/>
        </p:spPr>
      </p:pic>
      <p:pic>
        <p:nvPicPr>
          <p:cNvPr id="38938" name="Picture 26" descr="C:\Documents and Settings\LAILA BRARI\Bureau\association\atelier de compostage\FORMATION\WP_20151118_05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2857496"/>
            <a:ext cx="5016024" cy="3571900"/>
          </a:xfrm>
          <a:prstGeom prst="rect">
            <a:avLst/>
          </a:prstGeom>
          <a:noFill/>
        </p:spPr>
      </p:pic>
      <p:pic>
        <p:nvPicPr>
          <p:cNvPr id="12" name="Picture 3" descr="Le compost, indispensable à un beau jardi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86512" y="5467050"/>
            <a:ext cx="2857488" cy="139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5" descr="C:\Documents and Settings\LAILA BRARI\Bureau\compostage c\WP_20150218_10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3286124"/>
            <a:ext cx="4923435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9938" name="Picture 2" descr="C:\Documents and Settings\LAILA BRARI\Bureau\compostage c\WP_20160427_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6596" y="0"/>
            <a:ext cx="4957404" cy="2799777"/>
          </a:xfrm>
          <a:prstGeom prst="rect">
            <a:avLst/>
          </a:prstGeom>
          <a:noFill/>
        </p:spPr>
      </p:pic>
      <p:pic>
        <p:nvPicPr>
          <p:cNvPr id="39939" name="Picture 3" descr="C:\Documents and Settings\LAILA BRARI\Bureau\compostage c\WP_20160427_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14290"/>
            <a:ext cx="4857784" cy="2990230"/>
          </a:xfrm>
          <a:prstGeom prst="rect">
            <a:avLst/>
          </a:prstGeom>
          <a:noFill/>
        </p:spPr>
      </p:pic>
      <p:pic>
        <p:nvPicPr>
          <p:cNvPr id="39940" name="Picture 4" descr="C:\Documents and Settings\LAILA BRARI\Bureau\compostage c\DSC_00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571480"/>
            <a:ext cx="4829168" cy="3137433"/>
          </a:xfrm>
          <a:prstGeom prst="rect">
            <a:avLst/>
          </a:prstGeom>
          <a:noFill/>
        </p:spPr>
      </p:pic>
      <p:pic>
        <p:nvPicPr>
          <p:cNvPr id="39941" name="Picture 5" descr="C:\Documents and Settings\LAILA BRARI\Bureau\compostage c\DSC_00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857232"/>
            <a:ext cx="4829168" cy="3233087"/>
          </a:xfrm>
          <a:prstGeom prst="rect">
            <a:avLst/>
          </a:prstGeom>
          <a:noFill/>
        </p:spPr>
      </p:pic>
      <p:pic>
        <p:nvPicPr>
          <p:cNvPr id="39942" name="Picture 6" descr="C:\Documents and Settings\LAILA BRARI\Bureau\compostage c\DSC_01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1142984"/>
            <a:ext cx="4853692" cy="3249506"/>
          </a:xfrm>
          <a:prstGeom prst="rect">
            <a:avLst/>
          </a:prstGeom>
          <a:noFill/>
        </p:spPr>
      </p:pic>
      <p:pic>
        <p:nvPicPr>
          <p:cNvPr id="39943" name="Picture 7" descr="C:\Documents and Settings\LAILA BRARI\Bureau\compostage c\11072816_896622833728782_5850327388645686632_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8860" y="1428736"/>
            <a:ext cx="4919665" cy="3076074"/>
          </a:xfrm>
          <a:prstGeom prst="rect">
            <a:avLst/>
          </a:prstGeom>
          <a:noFill/>
        </p:spPr>
      </p:pic>
      <p:pic>
        <p:nvPicPr>
          <p:cNvPr id="39944" name="Picture 8" descr="C:\Documents and Settings\LAILA BRARI\Bureau\compostage c\886190_500810183310051_1659638100_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71670" y="1714488"/>
            <a:ext cx="5000692" cy="3345189"/>
          </a:xfrm>
          <a:prstGeom prst="rect">
            <a:avLst/>
          </a:prstGeom>
          <a:noFill/>
        </p:spPr>
      </p:pic>
      <p:pic>
        <p:nvPicPr>
          <p:cNvPr id="39945" name="Picture 9" descr="C:\Documents and Settings\LAILA BRARI\Bureau\compostage c\WP_20150212_05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14480" y="2000240"/>
            <a:ext cx="5008596" cy="3357586"/>
          </a:xfrm>
          <a:prstGeom prst="rect">
            <a:avLst/>
          </a:prstGeom>
          <a:noFill/>
        </p:spPr>
      </p:pic>
      <p:pic>
        <p:nvPicPr>
          <p:cNvPr id="39946" name="Picture 10" descr="C:\Documents and Settings\LAILA BRARI\Bureau\compostage c\WP_20150212_10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57290" y="2285992"/>
            <a:ext cx="5000660" cy="3107738"/>
          </a:xfrm>
          <a:prstGeom prst="rect">
            <a:avLst/>
          </a:prstGeom>
          <a:noFill/>
        </p:spPr>
      </p:pic>
      <p:pic>
        <p:nvPicPr>
          <p:cNvPr id="39947" name="Picture 11" descr="C:\Documents and Settings\LAILA BRARI\Bureau\compostage c\WP_20150407_059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42976" y="1307917"/>
            <a:ext cx="3376578" cy="5550083"/>
          </a:xfrm>
          <a:prstGeom prst="rect">
            <a:avLst/>
          </a:prstGeom>
          <a:noFill/>
        </p:spPr>
      </p:pic>
      <p:pic>
        <p:nvPicPr>
          <p:cNvPr id="39948" name="Picture 12" descr="C:\Documents and Settings\LAILA BRARI\Bureau\compostage c\WP_20150407_04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2910" y="2500306"/>
            <a:ext cx="5406059" cy="3053163"/>
          </a:xfrm>
          <a:prstGeom prst="rect">
            <a:avLst/>
          </a:prstGeom>
          <a:noFill/>
        </p:spPr>
      </p:pic>
      <p:pic>
        <p:nvPicPr>
          <p:cNvPr id="39949" name="Picture 13" descr="C:\Documents and Settings\LAILA BRARI\Bureau\compostage c\WP_20150119_01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7158" y="2786058"/>
            <a:ext cx="5286412" cy="3857652"/>
          </a:xfrm>
          <a:prstGeom prst="rect">
            <a:avLst/>
          </a:prstGeom>
          <a:noFill/>
        </p:spPr>
      </p:pic>
      <p:pic>
        <p:nvPicPr>
          <p:cNvPr id="39950" name="Picture 14" descr="C:\Documents and Settings\LAILA BRARI\Bureau\compostage c\WP_20160427_006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3158462"/>
            <a:ext cx="5531091" cy="3699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/>
          </a:bodyPr>
          <a:lstStyle/>
          <a:p>
            <a:pPr algn="ctr"/>
            <a:r>
              <a:rPr lang="ar-TN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توعية العائلات بالأحياء السكنية النموذجية</a:t>
            </a:r>
            <a:endParaRPr lang="fr-FR" sz="2800" b="1" dirty="0">
              <a:solidFill>
                <a:srgbClr val="274B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Espace réservé du contenu 3" descr="C:\Documents and Settings\LAILA BRARI\Bureau\Bureau\Bureau\leila\Formation\compostage jerba\communes djerba\100D3000\DSC_034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280" y="1357298"/>
            <a:ext cx="5760720" cy="3852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 descr="C:\Documents and Settings\LAILA BRARI\Bureau\Bureau\Bureau\leila\Formation\compostage jerba\communes djerba\100D3000\DSC_037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785926"/>
            <a:ext cx="597503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C:\Documents and Settings\LAILA BRARI\Bureau\Bureau\Bureau\leila\Formation\compostage jerba\communes djerba\100D3000\DSC_030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143116"/>
            <a:ext cx="597503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 descr="G:\compostage\WP_20150429_0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2643182"/>
            <a:ext cx="6221395" cy="3929090"/>
          </a:xfrm>
          <a:prstGeom prst="rect">
            <a:avLst/>
          </a:prstGeom>
          <a:noFill/>
        </p:spPr>
      </p:pic>
      <p:pic>
        <p:nvPicPr>
          <p:cNvPr id="49156" name="Picture 4" descr="G:\compostage\WP_20150429_11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1671866"/>
            <a:ext cx="2928957" cy="5186134"/>
          </a:xfrm>
          <a:prstGeom prst="rect">
            <a:avLst/>
          </a:prstGeom>
          <a:noFill/>
        </p:spPr>
      </p:pic>
      <p:pic>
        <p:nvPicPr>
          <p:cNvPr id="9" name="Picture 3" descr="G:\compostage\WP_20150429_1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733799" y="-8791400"/>
            <a:ext cx="2662197" cy="4713799"/>
          </a:xfrm>
          <a:prstGeom prst="rect">
            <a:avLst/>
          </a:prstGeom>
          <a:noFill/>
        </p:spPr>
      </p:pic>
      <p:pic>
        <p:nvPicPr>
          <p:cNvPr id="49157" name="Picture 5" descr="G:\compostage\WP_20150429_1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071786"/>
            <a:ext cx="6704031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5852" y="214290"/>
            <a:ext cx="7629548" cy="857256"/>
          </a:xfrm>
        </p:spPr>
        <p:txBody>
          <a:bodyPr>
            <a:normAutofit/>
          </a:bodyPr>
          <a:lstStyle/>
          <a:p>
            <a:pPr algn="ctr"/>
            <a:r>
              <a:rPr lang="ar-TN" sz="3600" b="1" dirty="0" smtClean="0">
                <a:solidFill>
                  <a:schemeClr val="accent2">
                    <a:lumMod val="50000"/>
                  </a:schemeClr>
                </a:solidFill>
              </a:rPr>
              <a:t>المرحلة المقبلة 2017 -2020 </a:t>
            </a:r>
            <a:endParaRPr lang="fr-FR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1472" y="1500174"/>
            <a:ext cx="8343928" cy="5357826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v"/>
            </a:pPr>
            <a:r>
              <a:rPr lang="ar-TN" sz="2400" b="1" dirty="0" smtClean="0"/>
              <a:t>    تعميم </a:t>
            </a:r>
            <a:r>
              <a:rPr lang="ar-TN" sz="2400" b="1" dirty="0" smtClean="0"/>
              <a:t>البرنامج على بقية مناطق البلاد تدرجيا </a:t>
            </a:r>
            <a:r>
              <a:rPr lang="ar-TN" sz="2400" b="1" dirty="0" err="1" smtClean="0"/>
              <a:t>الى</a:t>
            </a:r>
            <a:r>
              <a:rPr lang="ar-TN" sz="2400" b="1" dirty="0" smtClean="0"/>
              <a:t> موفى سنة 2020</a:t>
            </a:r>
          </a:p>
          <a:p>
            <a:pPr algn="just" rtl="1">
              <a:buNone/>
            </a:pPr>
            <a:r>
              <a:rPr lang="ar-TN" sz="2400" b="1" dirty="0" smtClean="0"/>
              <a:t>   ( </a:t>
            </a:r>
            <a:r>
              <a:rPr lang="ar-TN" sz="2400" b="1" dirty="0" smtClean="0"/>
              <a:t>53 بلدية و53 جمعية بيئية) لتشمل 50 منزل و3 مدارس بكل بلدية توسعة عدد </a:t>
            </a:r>
            <a:r>
              <a:rPr lang="ar-TN" sz="2400" b="1" dirty="0" err="1" smtClean="0"/>
              <a:t>الاحياء</a:t>
            </a:r>
            <a:r>
              <a:rPr lang="ar-TN" sz="2400" b="1" dirty="0" smtClean="0"/>
              <a:t> السكنية </a:t>
            </a:r>
          </a:p>
          <a:p>
            <a:pPr algn="just" rtl="1">
              <a:buFont typeface="Wingdings" pitchFamily="2" charset="2"/>
              <a:buChar char="v"/>
            </a:pPr>
            <a:r>
              <a:rPr lang="ar-TN" sz="2400" b="1" dirty="0" smtClean="0"/>
              <a:t>    رصد </a:t>
            </a:r>
            <a:r>
              <a:rPr lang="ar-TN" sz="2400" b="1" dirty="0" err="1" smtClean="0"/>
              <a:t>اعتمادات</a:t>
            </a:r>
            <a:r>
              <a:rPr lang="ar-TN" sz="2400" b="1" dirty="0" smtClean="0"/>
              <a:t> </a:t>
            </a:r>
            <a:r>
              <a:rPr lang="ar-TN" sz="2400" b="1" dirty="0" err="1" smtClean="0"/>
              <a:t>اظافية</a:t>
            </a:r>
            <a:r>
              <a:rPr lang="ar-TN" sz="2400" b="1" dirty="0" smtClean="0"/>
              <a:t> في الغرض لاقتناء معدات </a:t>
            </a:r>
            <a:r>
              <a:rPr lang="ar-TN" sz="2400" b="1" dirty="0" err="1" smtClean="0"/>
              <a:t>اظافية</a:t>
            </a:r>
            <a:r>
              <a:rPr lang="ar-TN" sz="2400" b="1" dirty="0" smtClean="0"/>
              <a:t>.</a:t>
            </a:r>
          </a:p>
          <a:p>
            <a:pPr algn="just" rtl="1">
              <a:buFont typeface="Wingdings" pitchFamily="2" charset="2"/>
              <a:buChar char="v"/>
            </a:pPr>
            <a:r>
              <a:rPr lang="ar-TN" sz="2400" b="1" dirty="0" smtClean="0"/>
              <a:t>    تطوير </a:t>
            </a:r>
            <a:r>
              <a:rPr lang="ar-TN" sz="2400" b="1" dirty="0" smtClean="0"/>
              <a:t>الخطة </a:t>
            </a:r>
            <a:r>
              <a:rPr lang="ar-TN" sz="2400" b="1" dirty="0" err="1" smtClean="0"/>
              <a:t>التوعوية</a:t>
            </a:r>
            <a:r>
              <a:rPr lang="ar-TN" sz="2400" b="1" dirty="0" smtClean="0"/>
              <a:t> </a:t>
            </a:r>
            <a:r>
              <a:rPr lang="ar-TN" sz="2400" b="1" dirty="0" err="1" smtClean="0"/>
              <a:t>والتحسيسية</a:t>
            </a:r>
            <a:endParaRPr lang="ar-TN" sz="2400" b="1" dirty="0" smtClean="0"/>
          </a:p>
          <a:p>
            <a:pPr algn="just" rtl="1">
              <a:lnSpc>
                <a:spcPct val="160000"/>
              </a:lnSpc>
              <a:buFont typeface="Wingdings" pitchFamily="2" charset="2"/>
              <a:buChar char="v"/>
            </a:pPr>
            <a:r>
              <a:rPr lang="ar-TN" sz="2800" b="1" u="sng" dirty="0" smtClean="0">
                <a:solidFill>
                  <a:srgbClr val="663300"/>
                </a:solidFill>
              </a:rPr>
              <a:t>النتائج المرجوة: </a:t>
            </a:r>
          </a:p>
          <a:p>
            <a:pPr algn="just" rtl="1">
              <a:buFont typeface="Wingdings" pitchFamily="2" charset="2"/>
              <a:buChar char="v"/>
            </a:pPr>
            <a:r>
              <a:rPr lang="ar-TN" sz="2400" b="1" dirty="0" smtClean="0"/>
              <a:t>باعتبار </a:t>
            </a:r>
            <a:r>
              <a:rPr lang="ar-TN" sz="2400" b="1" dirty="0" smtClean="0">
                <a:solidFill>
                  <a:srgbClr val="CC3300"/>
                </a:solidFill>
              </a:rPr>
              <a:t>50</a:t>
            </a:r>
            <a:r>
              <a:rPr lang="ar-TN" sz="2400" b="1" dirty="0" smtClean="0"/>
              <a:t> منزل </a:t>
            </a:r>
            <a:r>
              <a:rPr lang="ar-TN" sz="2400" b="1" dirty="0" err="1" smtClean="0"/>
              <a:t>اظافي</a:t>
            </a:r>
            <a:r>
              <a:rPr lang="ar-TN" sz="2400" b="1" dirty="0" smtClean="0"/>
              <a:t> لكل سنة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</a:t>
            </a:r>
            <a:r>
              <a:rPr lang="ar-TN" sz="2400" b="1" dirty="0" smtClean="0">
                <a:solidFill>
                  <a:srgbClr val="CC3300"/>
                </a:solidFill>
              </a:rPr>
              <a:t>31</a:t>
            </a:r>
            <a:r>
              <a:rPr lang="ar-TN" sz="2400" b="1" dirty="0" smtClean="0"/>
              <a:t> بلدية </a:t>
            </a:r>
            <a:r>
              <a:rPr lang="ar-TN" sz="2400" b="1" dirty="0" err="1" smtClean="0"/>
              <a:t>اظافية</a:t>
            </a:r>
            <a:r>
              <a:rPr lang="ar-TN" sz="2400" b="1" dirty="0" smtClean="0"/>
              <a:t>: </a:t>
            </a:r>
            <a:r>
              <a:rPr lang="ar-TN" sz="2400" b="1" dirty="0" smtClean="0">
                <a:solidFill>
                  <a:srgbClr val="CC3300"/>
                </a:solidFill>
              </a:rPr>
              <a:t>2.3 طن </a:t>
            </a:r>
            <a:r>
              <a:rPr lang="ar-TN" sz="2400" b="1" dirty="0" smtClean="0"/>
              <a:t>سنويا سيتم فرزها من المصدر وتثمنها داخل المنزل </a:t>
            </a:r>
            <a:r>
              <a:rPr lang="ar-TN" sz="2400" b="1" dirty="0" err="1" smtClean="0"/>
              <a:t>اي</a:t>
            </a:r>
            <a:r>
              <a:rPr lang="ar-TN" sz="2400" b="1" dirty="0" smtClean="0"/>
              <a:t> </a:t>
            </a:r>
            <a:r>
              <a:rPr lang="ar-TN" sz="2400" b="1" dirty="0" smtClean="0">
                <a:solidFill>
                  <a:srgbClr val="CC3300"/>
                </a:solidFill>
              </a:rPr>
              <a:t>9.3 طن </a:t>
            </a:r>
            <a:r>
              <a:rPr lang="ar-TN" sz="2400" b="1" dirty="0" err="1" smtClean="0"/>
              <a:t>الى</a:t>
            </a:r>
            <a:r>
              <a:rPr lang="ar-TN" sz="2400" b="1" dirty="0" smtClean="0"/>
              <a:t> موفى سنة </a:t>
            </a:r>
            <a:r>
              <a:rPr lang="ar-TN" sz="2400" b="1" dirty="0" smtClean="0">
                <a:solidFill>
                  <a:srgbClr val="CC3300"/>
                </a:solidFill>
              </a:rPr>
              <a:t>2020</a:t>
            </a:r>
            <a:r>
              <a:rPr lang="ar-TN" sz="2400" b="1" dirty="0" smtClean="0">
                <a:solidFill>
                  <a:srgbClr val="CC3300"/>
                </a:solidFill>
              </a:rPr>
              <a:t>.</a:t>
            </a:r>
          </a:p>
          <a:p>
            <a:pPr algn="just" rtl="1">
              <a:buFontTx/>
              <a:buChar char="-"/>
            </a:pPr>
            <a:r>
              <a:rPr lang="ar-TN" sz="2400" b="1" dirty="0" err="1" smtClean="0"/>
              <a:t>انتاج</a:t>
            </a:r>
            <a:r>
              <a:rPr lang="ar-TN" sz="2400" b="1" dirty="0" smtClean="0"/>
              <a:t> </a:t>
            </a:r>
            <a:r>
              <a:rPr lang="ar-TN" sz="2400" b="1" dirty="0" smtClean="0"/>
              <a:t>سماد </a:t>
            </a:r>
            <a:r>
              <a:rPr lang="ar-TN" sz="2400" b="1" dirty="0" smtClean="0">
                <a:solidFill>
                  <a:srgbClr val="C00000"/>
                </a:solidFill>
              </a:rPr>
              <a:t>مطابق للمواصفات التونسية </a:t>
            </a:r>
            <a:r>
              <a:rPr lang="ar-TN" sz="2400" b="1" dirty="0" err="1" smtClean="0">
                <a:solidFill>
                  <a:srgbClr val="C00000"/>
                </a:solidFill>
              </a:rPr>
              <a:t>م</a:t>
            </a:r>
            <a:r>
              <a:rPr lang="ar-TN" sz="2400" b="1" dirty="0" smtClean="0">
                <a:solidFill>
                  <a:srgbClr val="C00000"/>
                </a:solidFill>
              </a:rPr>
              <a:t> ت 10.44 </a:t>
            </a:r>
            <a:r>
              <a:rPr lang="ar-TN" sz="2400" b="1" dirty="0" smtClean="0"/>
              <a:t>الخاصة بجودة السماد العضوي.</a:t>
            </a:r>
          </a:p>
          <a:p>
            <a:pPr algn="l" rtl="1">
              <a:buNone/>
            </a:pPr>
            <a:r>
              <a:rPr lang="ar-TN" sz="2400" dirty="0" smtClean="0"/>
              <a:t>.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7B0C-ED9C-4A80-95CC-F675AC97A307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6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0"/>
            <a:ext cx="4143372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071800" y="1142987"/>
            <a:ext cx="6429395" cy="5000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" descr="E:\ANGED FLYER COMPOST - copie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857232"/>
            <a:ext cx="3857652" cy="5452314"/>
          </a:xfrm>
          <a:prstGeom prst="rect">
            <a:avLst/>
          </a:prstGeom>
          <a:noFill/>
        </p:spPr>
      </p:pic>
      <p:pic>
        <p:nvPicPr>
          <p:cNvPr id="6" name="Picture 2" descr="E:\ANGED FLYER COMPOST - copie 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480" y="1214422"/>
            <a:ext cx="3639184" cy="5143536"/>
          </a:xfrm>
          <a:prstGeom prst="rect">
            <a:avLst/>
          </a:prstGeom>
          <a:noFill/>
        </p:spPr>
      </p:pic>
      <p:pic>
        <p:nvPicPr>
          <p:cNvPr id="9" name="Picture 2" descr="E:\ANGED FLYER COMPOST - copie 2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1506654"/>
            <a:ext cx="3786214" cy="5351346"/>
          </a:xfrm>
          <a:prstGeom prst="rect">
            <a:avLst/>
          </a:prstGeom>
          <a:noFill/>
        </p:spPr>
      </p:pic>
      <p:pic>
        <p:nvPicPr>
          <p:cNvPr id="10" name="Picture 2" descr="E:\ANGED FLYER COMPOST - copie 2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783482"/>
            <a:ext cx="3590352" cy="50745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" name="Rectangle 1740" descr="Stationery"/>
          <p:cNvSpPr>
            <a:spLocks noChangeArrowheads="1"/>
          </p:cNvSpPr>
          <p:nvPr/>
        </p:nvSpPr>
        <p:spPr bwMode="auto">
          <a:xfrm>
            <a:off x="457200" y="0"/>
            <a:ext cx="1344613" cy="85407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>
              <a:latin typeface="Times New Roman" pitchFamily="18" charset="0"/>
              <a:cs typeface="Times New Roman (Arabic)" charset="-78"/>
            </a:endParaRPr>
          </a:p>
        </p:txBody>
      </p:sp>
      <p:pic>
        <p:nvPicPr>
          <p:cNvPr id="7885" name="Picture 1741" descr="anabnr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8725" y="0"/>
            <a:ext cx="7915275" cy="846138"/>
          </a:xfrm>
          <a:prstGeom prst="rect">
            <a:avLst/>
          </a:prstGeom>
          <a:noFill/>
        </p:spPr>
      </p:pic>
      <p:pic>
        <p:nvPicPr>
          <p:cNvPr id="7886" name="Picture 1742" descr="L1"/>
          <p:cNvPicPr>
            <a:picLocks noGrp="1" noChangeAspect="1" noChangeArrowheads="1"/>
          </p:cNvPicPr>
          <p:nvPr>
            <p:ph/>
          </p:nvPr>
        </p:nvPicPr>
        <p:blipFill>
          <a:blip r:embed="rId5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/>
          </a:bodyPr>
          <a:lstStyle/>
          <a:p>
            <a:pPr algn="ctr"/>
            <a:r>
              <a:rPr lang="ar-TN" sz="2800" b="1" dirty="0" smtClean="0">
                <a:solidFill>
                  <a:srgbClr val="274B21"/>
                </a:solidFill>
                <a:cs typeface="+mn-cs"/>
              </a:rPr>
              <a:t> المرحلة المقبلة 2017 -2020</a:t>
            </a:r>
            <a:endParaRPr lang="fr-FR" sz="2800" dirty="0">
              <a:solidFill>
                <a:srgbClr val="274B21"/>
              </a:solidFill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/>
          <a:lstStyle/>
          <a:p>
            <a:pPr algn="just" rtl="1"/>
            <a:r>
              <a:rPr lang="ar-TN" sz="2400" dirty="0" smtClean="0"/>
              <a:t>تنظيم ورشات للتقييم قصد تعميم البرنامج على بقية مناطق البلاد تدرجيا</a:t>
            </a:r>
            <a:endParaRPr lang="fr-FR" sz="2400" dirty="0" smtClean="0"/>
          </a:p>
          <a:p>
            <a:pPr algn="just" rtl="1">
              <a:buNone/>
            </a:pPr>
            <a:r>
              <a:rPr lang="ar-TN" sz="2400" dirty="0" smtClean="0"/>
              <a:t> لتشمل ( 53 بلدية و53 جمعية بيئية) لتشمل 50 منزل و3 مدارس بكل بلدية </a:t>
            </a:r>
            <a:r>
              <a:rPr lang="ar-TN" sz="2400" dirty="0" smtClean="0"/>
              <a:t>بهدف توسعة </a:t>
            </a:r>
            <a:r>
              <a:rPr lang="ar-TN" sz="2400" dirty="0" smtClean="0"/>
              <a:t>عدد الأحياء السكنية </a:t>
            </a:r>
            <a:endParaRPr lang="fr-FR" sz="2400" dirty="0" smtClean="0"/>
          </a:p>
          <a:p>
            <a:pPr lvl="0" algn="just" rtl="1"/>
            <a:r>
              <a:rPr lang="ar-TN" sz="2400" dirty="0" smtClean="0"/>
              <a:t>رصد </a:t>
            </a:r>
            <a:r>
              <a:rPr lang="ar-TN" sz="2400" dirty="0" err="1" smtClean="0"/>
              <a:t>اعتمادات</a:t>
            </a:r>
            <a:r>
              <a:rPr lang="ar-TN" sz="2400" dirty="0" smtClean="0"/>
              <a:t> </a:t>
            </a:r>
            <a:r>
              <a:rPr lang="ar-TN" sz="2400" dirty="0" err="1" smtClean="0"/>
              <a:t>إظافية</a:t>
            </a:r>
            <a:r>
              <a:rPr lang="ar-TN" sz="2400" dirty="0" smtClean="0"/>
              <a:t> في الغرض لاقتناء معدات </a:t>
            </a:r>
            <a:r>
              <a:rPr lang="ar-TN" sz="2400" dirty="0" err="1" smtClean="0"/>
              <a:t>إظافية</a:t>
            </a:r>
            <a:r>
              <a:rPr lang="ar-TN" sz="2400" dirty="0" smtClean="0"/>
              <a:t>، تنظيم دورات تكوينية إعادة طباعة الدعائم </a:t>
            </a:r>
            <a:r>
              <a:rPr lang="ar-TN" sz="2400" dirty="0" err="1" smtClean="0"/>
              <a:t>البيداغوجية</a:t>
            </a:r>
            <a:r>
              <a:rPr lang="ar-TN" sz="2400" dirty="0" smtClean="0"/>
              <a:t>....</a:t>
            </a:r>
          </a:p>
          <a:p>
            <a:pPr lvl="0" algn="just" rtl="1"/>
            <a:endParaRPr lang="fr-FR" sz="2400" dirty="0" smtClean="0"/>
          </a:p>
          <a:p>
            <a:pPr algn="just" rtl="1"/>
            <a:endParaRPr lang="fr-FR" dirty="0" smtClean="0"/>
          </a:p>
          <a:p>
            <a:pPr algn="just" rtl="1">
              <a:buNone/>
            </a:pPr>
            <a:endParaRPr lang="fr-FR" dirty="0"/>
          </a:p>
        </p:txBody>
      </p:sp>
      <p:pic>
        <p:nvPicPr>
          <p:cNvPr id="4" name="Picture 3" descr="Le compost, indispensable à un beau jard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643314"/>
            <a:ext cx="6572296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274B21"/>
                </a:solidFill>
                <a:latin typeface="Times New Roman" pitchFamily="18" charset="0"/>
                <a:cs typeface="Times New Roman" pitchFamily="18" charset="0"/>
              </a:rPr>
              <a:t>إمكانية تثمين هذه الفضلات تنتج عنها :</a:t>
            </a:r>
            <a:endParaRPr lang="fr-FR" sz="2800" dirty="0">
              <a:solidFill>
                <a:srgbClr val="274B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857232"/>
            <a:ext cx="8643998" cy="5715040"/>
          </a:xfrm>
        </p:spPr>
        <p:txBody>
          <a:bodyPr>
            <a:normAutofit fontScale="92500" lnSpcReduction="10000"/>
          </a:bodyPr>
          <a:lstStyle/>
          <a:p>
            <a:pPr algn="just" rtl="1">
              <a:buNone/>
            </a:pPr>
            <a:endParaRPr lang="fr-FR" sz="2200" b="1" dirty="0" smtClean="0"/>
          </a:p>
          <a:p>
            <a:pPr algn="just" rtl="1">
              <a:buBlip>
                <a:blip r:embed="rId2"/>
              </a:buBlip>
            </a:pPr>
            <a:r>
              <a:rPr lang="ar-TN" b="1" dirty="0" smtClean="0">
                <a:solidFill>
                  <a:srgbClr val="274B21"/>
                </a:solidFill>
              </a:rPr>
              <a:t>فائدة بيئية : </a:t>
            </a:r>
            <a:endParaRPr lang="fr-FR" b="1" dirty="0" smtClean="0">
              <a:solidFill>
                <a:srgbClr val="274B21"/>
              </a:solidFill>
            </a:endParaRPr>
          </a:p>
          <a:p>
            <a:pPr lvl="0" algn="just" rtl="1">
              <a:buNone/>
            </a:pPr>
            <a:r>
              <a:rPr lang="ar-TN" sz="2200" b="1" dirty="0" smtClean="0"/>
              <a:t>        تثمين الفضلات العضوية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بالتالي التقليص من حجمها المودع بالمصبات </a:t>
            </a:r>
          </a:p>
          <a:p>
            <a:pPr lvl="0" algn="just" rtl="1">
              <a:buNone/>
            </a:pPr>
            <a:r>
              <a:rPr lang="ar-TN" sz="2200" b="1" dirty="0" smtClean="0"/>
              <a:t>        الحصول على سماد عضوي طبيعي ذو جودة عالية يمكن النبتة من إمداد غذائي  لازم لنموها</a:t>
            </a:r>
          </a:p>
          <a:p>
            <a:pPr algn="just" rtl="1">
              <a:lnSpc>
                <a:spcPct val="120000"/>
              </a:lnSpc>
              <a:buNone/>
            </a:pPr>
            <a:r>
              <a:rPr lang="ar-TN" sz="2200" b="1" dirty="0" smtClean="0"/>
              <a:t>        من خصائص هذا السماد أنه لا يحتوي على أي نوع من التلوث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لا بذور الأعشاب الطفيلية كما أنه غني </a:t>
            </a:r>
            <a:r>
              <a:rPr lang="ar-TN" sz="2200" b="1" dirty="0" err="1" smtClean="0"/>
              <a:t>بالآزوط</a:t>
            </a:r>
            <a:r>
              <a:rPr lang="ar-TN" sz="2200" b="1" dirty="0" smtClean="0"/>
              <a:t> و الفسفور الطبيعي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المغذيات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هي مواد ضرورية لإثراء  التربة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نمو النبتة.</a:t>
            </a:r>
          </a:p>
          <a:p>
            <a:pPr algn="just" rtl="1">
              <a:lnSpc>
                <a:spcPct val="120000"/>
              </a:lnSpc>
              <a:buNone/>
            </a:pPr>
            <a:r>
              <a:rPr lang="ar-TN" sz="2200" b="1" dirty="0" smtClean="0"/>
              <a:t>        إرجاع </a:t>
            </a:r>
            <a:r>
              <a:rPr lang="ar-SY" sz="2200" b="1" dirty="0" smtClean="0"/>
              <a:t>المواد العضوية </a:t>
            </a:r>
            <a:r>
              <a:rPr lang="ar-TN" sz="2200" b="1" dirty="0" smtClean="0"/>
              <a:t>إلى </a:t>
            </a:r>
            <a:r>
              <a:rPr lang="ar-SY" sz="2200" b="1" dirty="0" err="1" smtClean="0"/>
              <a:t>ال</a:t>
            </a:r>
            <a:r>
              <a:rPr lang="ar-TN" sz="2200" b="1" dirty="0" smtClean="0"/>
              <a:t>تربة، </a:t>
            </a:r>
            <a:r>
              <a:rPr lang="ar-TN" sz="2200" b="1" dirty="0" err="1" smtClean="0"/>
              <a:t>ي</a:t>
            </a:r>
            <a:r>
              <a:rPr lang="ar-SY" sz="2200" b="1" dirty="0" smtClean="0"/>
              <a:t>خفض</a:t>
            </a:r>
            <a:r>
              <a:rPr lang="ar-TN" sz="2200" b="1" dirty="0" smtClean="0"/>
              <a:t> من </a:t>
            </a:r>
            <a:r>
              <a:rPr lang="ar-SY" sz="2200" b="1" dirty="0" smtClean="0"/>
              <a:t>إنتاج</a:t>
            </a:r>
            <a:r>
              <a:rPr lang="ar-TN" sz="2200" b="1" dirty="0" smtClean="0"/>
              <a:t> ثاني </a:t>
            </a:r>
            <a:r>
              <a:rPr lang="ar-TN" sz="2200" b="1" dirty="0" err="1" smtClean="0"/>
              <a:t>أوكسيد</a:t>
            </a:r>
            <a:r>
              <a:rPr lang="ar-TN" sz="2200" b="1" dirty="0" smtClean="0"/>
              <a:t> الكربون وهو غاز </a:t>
            </a:r>
            <a:r>
              <a:rPr lang="ar-TN" sz="2200" b="1" dirty="0" err="1" smtClean="0"/>
              <a:t>دفيئ</a:t>
            </a:r>
            <a:r>
              <a:rPr lang="ar-TN" sz="2200" b="1" dirty="0" smtClean="0"/>
              <a:t> يساهم   بكثرة في الاحتباس الحراري.      </a:t>
            </a:r>
            <a:endParaRPr lang="fr-FR" sz="2200" b="1" dirty="0" smtClean="0"/>
          </a:p>
          <a:p>
            <a:pPr lvl="1" algn="just" rtl="1">
              <a:lnSpc>
                <a:spcPct val="120000"/>
              </a:lnSpc>
              <a:buNone/>
            </a:pPr>
            <a:r>
              <a:rPr lang="en-GB" sz="2200" b="1" dirty="0" smtClean="0"/>
              <a:t> </a:t>
            </a:r>
            <a:r>
              <a:rPr lang="ar-TN" sz="2200" b="1" dirty="0" smtClean="0"/>
              <a:t> التخلي عن الأسمدة الكيميائية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مضارها على الصحة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المحيط </a:t>
            </a:r>
          </a:p>
          <a:p>
            <a:pPr lvl="1" algn="just" rtl="1">
              <a:buNone/>
            </a:pPr>
            <a:endParaRPr lang="fr-FR" sz="2200" b="1" dirty="0" smtClean="0"/>
          </a:p>
          <a:p>
            <a:pPr algn="just" rtl="1">
              <a:buBlip>
                <a:blip r:embed="rId2"/>
              </a:buBlip>
            </a:pPr>
            <a:r>
              <a:rPr lang="ar-TN" b="1" dirty="0" smtClean="0">
                <a:solidFill>
                  <a:srgbClr val="274B21"/>
                </a:solidFill>
              </a:rPr>
              <a:t>فائدة اقتصادية:</a:t>
            </a:r>
          </a:p>
          <a:p>
            <a:pPr algn="just" rtl="1">
              <a:buNone/>
            </a:pPr>
            <a:r>
              <a:rPr lang="ar-TN" sz="2400" b="1" dirty="0" smtClean="0">
                <a:solidFill>
                  <a:srgbClr val="274B21"/>
                </a:solidFill>
              </a:rPr>
              <a:t>     </a:t>
            </a:r>
            <a:r>
              <a:rPr lang="ar-TN" sz="2200" b="1" dirty="0" smtClean="0"/>
              <a:t> التمديد في فترة استغلال المصبات المراقبة  للفضلات </a:t>
            </a:r>
          </a:p>
          <a:p>
            <a:pPr algn="just" rtl="1">
              <a:buNone/>
            </a:pPr>
            <a:r>
              <a:rPr lang="ar-TN" sz="2200" b="1" dirty="0" smtClean="0"/>
              <a:t>       إنتاج سماد عضوي يمكن ترويجه وإعادته إلى الدورة الاقتصادية</a:t>
            </a:r>
          </a:p>
          <a:p>
            <a:pPr algn="just" rtl="1">
              <a:buNone/>
            </a:pPr>
            <a:endParaRPr lang="ar-TN" sz="2200" b="1" dirty="0" smtClean="0">
              <a:solidFill>
                <a:srgbClr val="274B21"/>
              </a:solidFill>
            </a:endParaRPr>
          </a:p>
          <a:p>
            <a:pPr algn="just" rtl="1">
              <a:buBlip>
                <a:blip r:embed="rId2"/>
              </a:buBlip>
            </a:pPr>
            <a:r>
              <a:rPr lang="ar-TN" sz="2600" b="1" dirty="0" smtClean="0">
                <a:solidFill>
                  <a:srgbClr val="274B21"/>
                </a:solidFill>
              </a:rPr>
              <a:t>فائدة اجتماعية :</a:t>
            </a:r>
            <a:r>
              <a:rPr lang="ar-TN" sz="2400" b="1" dirty="0" smtClean="0">
                <a:solidFill>
                  <a:srgbClr val="274B21"/>
                </a:solidFill>
              </a:rPr>
              <a:t> </a:t>
            </a:r>
            <a:r>
              <a:rPr lang="ar-TN" sz="2200" b="1" dirty="0" smtClean="0"/>
              <a:t>متوقفة على إنجاح المشروع </a:t>
            </a:r>
            <a:r>
              <a:rPr lang="ar-TN" sz="2200" b="1" dirty="0" err="1" smtClean="0"/>
              <a:t>و</a:t>
            </a:r>
            <a:r>
              <a:rPr lang="ar-TN" sz="2200" b="1" dirty="0" smtClean="0"/>
              <a:t> تعميمه</a:t>
            </a:r>
            <a:endParaRPr lang="fr-FR" sz="2200" b="1" dirty="0" smtClean="0"/>
          </a:p>
          <a:p>
            <a:endParaRPr lang="fr-FR" dirty="0"/>
          </a:p>
        </p:txBody>
      </p:sp>
      <p:pic>
        <p:nvPicPr>
          <p:cNvPr id="5121" name="Picture 1" descr="comp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0042"/>
            <a:ext cx="1428760" cy="8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500834"/>
          </a:xfrm>
        </p:spPr>
        <p:txBody>
          <a:bodyPr>
            <a:normAutofit fontScale="25000" lnSpcReduction="20000"/>
          </a:bodyPr>
          <a:lstStyle/>
          <a:p>
            <a:pPr algn="ctr" rtl="1"/>
            <a:endParaRPr lang="ar-TN" sz="3900" b="1" dirty="0" smtClean="0">
              <a:solidFill>
                <a:srgbClr val="274B21"/>
              </a:solidFill>
            </a:endParaRPr>
          </a:p>
          <a:p>
            <a:pPr algn="ctr" rtl="1"/>
            <a:endParaRPr lang="ar-TN" sz="3900" b="1" dirty="0" smtClean="0">
              <a:solidFill>
                <a:srgbClr val="274B21"/>
              </a:solidFill>
            </a:endParaRPr>
          </a:p>
          <a:p>
            <a:pPr algn="ctr" rtl="1">
              <a:buNone/>
            </a:pPr>
            <a:r>
              <a:rPr lang="ar-TN" sz="14800" b="1" dirty="0" smtClean="0"/>
              <a:t>شعارنا :</a:t>
            </a:r>
            <a:r>
              <a:rPr lang="ar-TN" sz="14800" b="1" dirty="0" smtClean="0">
                <a:solidFill>
                  <a:srgbClr val="274B21"/>
                </a:solidFill>
              </a:rPr>
              <a:t>        </a:t>
            </a:r>
            <a:endParaRPr lang="fr-FR" sz="14800" dirty="0" smtClean="0">
              <a:solidFill>
                <a:srgbClr val="274B21"/>
              </a:solidFill>
            </a:endParaRPr>
          </a:p>
          <a:p>
            <a:pPr algn="ctr" rtl="1">
              <a:lnSpc>
                <a:spcPct val="170000"/>
              </a:lnSpc>
              <a:buNone/>
            </a:pPr>
            <a:r>
              <a:rPr lang="ar-TN" sz="9600" b="1" dirty="0" smtClean="0">
                <a:solidFill>
                  <a:srgbClr val="274B21"/>
                </a:solidFill>
              </a:rPr>
              <a:t>" بفــرزك لفـضلاتك العــضوية، تســاهم في المحــافظة على البــيئة </a:t>
            </a:r>
            <a:r>
              <a:rPr lang="ar-TN" sz="9600" b="1" dirty="0" err="1" smtClean="0">
                <a:solidFill>
                  <a:srgbClr val="274B21"/>
                </a:solidFill>
              </a:rPr>
              <a:t>و</a:t>
            </a:r>
            <a:r>
              <a:rPr lang="ar-TN" sz="9600" b="1" dirty="0" smtClean="0">
                <a:solidFill>
                  <a:srgbClr val="274B21"/>
                </a:solidFill>
              </a:rPr>
              <a:t> تنـتج سمـادا بيــولوجيا لحديقــتك المـدرسية ”</a:t>
            </a:r>
          </a:p>
          <a:p>
            <a:pPr algn="ctr" rtl="1">
              <a:buNone/>
            </a:pPr>
            <a:endParaRPr lang="fr-FR" sz="9600" dirty="0" smtClean="0">
              <a:solidFill>
                <a:srgbClr val="274B21"/>
              </a:solidFill>
            </a:endParaRPr>
          </a:p>
          <a:p>
            <a:pPr algn="ctr" rtl="1">
              <a:buNone/>
            </a:pPr>
            <a:r>
              <a:rPr lang="ar-TN" sz="9600" b="1" dirty="0" smtClean="0">
                <a:solidFill>
                  <a:srgbClr val="274B21"/>
                </a:solidFill>
              </a:rPr>
              <a:t>" فلنــحول فضــلاتنا العضــوية إلى ثـروة بيــولوجية لحـدائقنا المنــزلية " </a:t>
            </a:r>
          </a:p>
          <a:p>
            <a:pPr algn="ctr" rtl="1">
              <a:buNone/>
            </a:pPr>
            <a:r>
              <a:rPr lang="ar-TN" sz="9600" b="1" dirty="0" smtClean="0">
                <a:solidFill>
                  <a:srgbClr val="274B21"/>
                </a:solidFill>
              </a:rPr>
              <a:t>                                   </a:t>
            </a:r>
            <a:endParaRPr lang="fr-FR" sz="9600" b="1" dirty="0" smtClean="0">
              <a:solidFill>
                <a:srgbClr val="274B21"/>
              </a:solidFill>
            </a:endParaRPr>
          </a:p>
          <a:p>
            <a:pPr algn="ctr" rtl="1">
              <a:buNone/>
            </a:pPr>
            <a:r>
              <a:rPr lang="ar-TN" sz="9600" b="1" dirty="0" smtClean="0"/>
              <a:t> للمزيد </a:t>
            </a:r>
            <a:r>
              <a:rPr lang="ar-TN" sz="9600" b="1" dirty="0" smtClean="0"/>
              <a:t>من الإرشادات</a:t>
            </a:r>
            <a:endParaRPr lang="fr-FR" sz="9600" b="1" dirty="0" smtClean="0"/>
          </a:p>
          <a:p>
            <a:pPr algn="ctr">
              <a:buNone/>
            </a:pPr>
            <a:r>
              <a:rPr lang="fr-FR" sz="7200" b="1" dirty="0" smtClean="0">
                <a:hlinkClick r:id="rId2"/>
              </a:rPr>
              <a:t>www.anged</a:t>
            </a:r>
            <a:r>
              <a:rPr lang="fr-FR" sz="7200" b="1" dirty="0" smtClean="0"/>
              <a:t>.nat.tn</a:t>
            </a:r>
          </a:p>
          <a:p>
            <a:pPr algn="ctr">
              <a:buNone/>
            </a:pPr>
            <a:r>
              <a:rPr lang="fr-FR" sz="7200" b="1" u="sng" dirty="0" smtClean="0"/>
              <a:t>boc@anged.nat.tn</a:t>
            </a:r>
            <a:endParaRPr lang="ar-TN" sz="7200" b="1" dirty="0" smtClean="0"/>
          </a:p>
          <a:p>
            <a:pPr algn="ctr" rtl="1">
              <a:buNone/>
            </a:pPr>
            <a:endParaRPr lang="ar-TN" sz="9600" b="1" dirty="0" smtClean="0"/>
          </a:p>
          <a:p>
            <a:pPr algn="ctr" rtl="1">
              <a:buNone/>
            </a:pPr>
            <a:endParaRPr lang="ar-TN" sz="9600" b="1" dirty="0" smtClean="0"/>
          </a:p>
          <a:p>
            <a:pPr algn="ctr" rtl="1">
              <a:buNone/>
            </a:pPr>
            <a:endParaRPr lang="ar-TN" sz="9600" b="1" dirty="0" smtClean="0"/>
          </a:p>
          <a:p>
            <a:pPr algn="ctr" rtl="1">
              <a:buNone/>
            </a:pPr>
            <a:endParaRPr lang="ar-TN" sz="9600" b="1" dirty="0" smtClean="0"/>
          </a:p>
          <a:p>
            <a:pPr algn="ctr" rtl="1">
              <a:buNone/>
            </a:pPr>
            <a:r>
              <a:rPr lang="ar-TN" sz="9600" b="1" dirty="0" smtClean="0"/>
              <a:t>الوكالة الوطنية للتصرف في النفايات تساعدكم على صنع سمادكم البيولوجي لحديقتكم</a:t>
            </a:r>
            <a:endParaRPr lang="fr-FR" sz="9600" dirty="0" smtClean="0"/>
          </a:p>
          <a:p>
            <a:pPr algn="ctr" rtl="1">
              <a:buNone/>
            </a:pPr>
            <a:r>
              <a:rPr lang="fr-FR" sz="9600" dirty="0" smtClean="0"/>
              <a:t> </a:t>
            </a:r>
          </a:p>
          <a:p>
            <a:pPr algn="ctr" rtl="1"/>
            <a:endParaRPr lang="fr-FR" sz="9600" dirty="0"/>
          </a:p>
        </p:txBody>
      </p:sp>
      <p:pic>
        <p:nvPicPr>
          <p:cNvPr id="4" name="Image 12" descr="logo ANGED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6228" y="4143380"/>
            <a:ext cx="112774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572164"/>
          </a:xfrm>
        </p:spPr>
        <p:txBody>
          <a:bodyPr>
            <a:normAutofit/>
          </a:bodyPr>
          <a:lstStyle/>
          <a:p>
            <a:endParaRPr lang="ar-TN" dirty="0" smtClean="0"/>
          </a:p>
          <a:p>
            <a:endParaRPr lang="ar-TN" dirty="0" smtClean="0"/>
          </a:p>
          <a:p>
            <a:endParaRPr lang="ar-TN" dirty="0" smtClean="0"/>
          </a:p>
          <a:p>
            <a:endParaRPr lang="ar-TN" dirty="0" smtClean="0"/>
          </a:p>
          <a:p>
            <a:pPr algn="ctr"/>
            <a:endParaRPr lang="ar-TN" sz="3600" b="1" dirty="0" smtClean="0">
              <a:solidFill>
                <a:srgbClr val="696717"/>
              </a:solidFill>
            </a:endParaRPr>
          </a:p>
          <a:p>
            <a:pPr algn="ctr"/>
            <a:endParaRPr lang="ar-TN" sz="3600" b="1" dirty="0" smtClean="0">
              <a:solidFill>
                <a:srgbClr val="E05B20"/>
              </a:solidFill>
            </a:endParaRPr>
          </a:p>
          <a:p>
            <a:pPr algn="ctr"/>
            <a:r>
              <a:rPr lang="ar-TN" sz="3600" b="1" dirty="0" smtClean="0">
                <a:solidFill>
                  <a:srgbClr val="CC3300"/>
                </a:solidFill>
              </a:rPr>
              <a:t>شكرا على حســن المـــتابعة </a:t>
            </a:r>
            <a:r>
              <a:rPr lang="ar-TN" sz="3600" b="1" dirty="0" err="1" smtClean="0">
                <a:solidFill>
                  <a:srgbClr val="CC3300"/>
                </a:solidFill>
              </a:rPr>
              <a:t>و</a:t>
            </a:r>
            <a:r>
              <a:rPr lang="ar-TN" sz="3600" b="1" dirty="0" smtClean="0">
                <a:solidFill>
                  <a:srgbClr val="CC3300"/>
                </a:solidFill>
              </a:rPr>
              <a:t> الانتـــباه</a:t>
            </a:r>
            <a:endParaRPr lang="ar-TN" sz="2400" b="1" dirty="0" smtClean="0">
              <a:solidFill>
                <a:srgbClr val="CC3300"/>
              </a:solidFill>
            </a:endParaRPr>
          </a:p>
          <a:p>
            <a:pPr algn="ctr"/>
            <a:r>
              <a:rPr lang="ar-TN" sz="2400" b="1" dirty="0" smtClean="0"/>
              <a:t>إلى أن نلتـــقي في ورشــات </a:t>
            </a:r>
            <a:r>
              <a:rPr lang="ar-TN" sz="2400" b="1" dirty="0" err="1" smtClean="0"/>
              <a:t>و</a:t>
            </a:r>
            <a:r>
              <a:rPr lang="ar-TN" sz="2400" b="1" dirty="0" smtClean="0"/>
              <a:t> أيــام </a:t>
            </a:r>
            <a:r>
              <a:rPr lang="ar-TN" sz="2400" b="1" dirty="0" err="1" smtClean="0"/>
              <a:t>تحسيـــسية</a:t>
            </a:r>
            <a:r>
              <a:rPr lang="ar-TN" sz="2400" b="1" dirty="0" smtClean="0"/>
              <a:t> ،     </a:t>
            </a:r>
            <a:r>
              <a:rPr lang="ar-TN" sz="3200" b="1" dirty="0" smtClean="0">
                <a:solidFill>
                  <a:srgbClr val="673313"/>
                </a:solidFill>
              </a:rPr>
              <a:t>أطــيب المــنى</a:t>
            </a:r>
            <a:endParaRPr lang="fr-FR" sz="3200" b="1" dirty="0">
              <a:solidFill>
                <a:srgbClr val="673313"/>
              </a:solidFill>
            </a:endParaRPr>
          </a:p>
        </p:txBody>
      </p:sp>
      <p:pic>
        <p:nvPicPr>
          <p:cNvPr id="4" name="Picture 2" descr="C:\Documents and Settings\LAILA BRARI\Bureau\compostage c\WP_20160427_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652328"/>
          </a:xfrm>
          <a:prstGeom prst="rect">
            <a:avLst/>
          </a:prstGeom>
          <a:noFill/>
        </p:spPr>
      </p:pic>
      <p:pic>
        <p:nvPicPr>
          <p:cNvPr id="50182" name="Picture 6" descr="G:\powerpoint-templates-free-plants-best-plants-powerpoint-templates-crystalgraphics-f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929330"/>
            <a:ext cx="9144000" cy="928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02" name="Picture 2" descr="G:\AdobeStock_56312059-e143863560774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16147</TotalTime>
  <Words>1286</Words>
  <Application>Microsoft Office PowerPoint</Application>
  <PresentationFormat>Affichage à l'écran (4:3)</PresentationFormat>
  <Paragraphs>197</Paragraphs>
  <Slides>24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6" baseType="lpstr">
      <vt:lpstr>Débit</vt:lpstr>
      <vt:lpstr>Worksheet</vt:lpstr>
      <vt:lpstr>                                                                                                                                          </vt:lpstr>
      <vt:lpstr>البرنامج الوطني للنهوض بالتسميد الفردي لنفايات المطبخ والحديقة المنزلية داخل الأحياء السكنية:   </vt:lpstr>
      <vt:lpstr>Diapositive 3</vt:lpstr>
      <vt:lpstr>Diapositive 4</vt:lpstr>
      <vt:lpstr>Diapositive 5</vt:lpstr>
      <vt:lpstr>Diapositive 6</vt:lpstr>
      <vt:lpstr>المكونات العضوية الأساسية لصنع السماد </vt:lpstr>
      <vt:lpstr>طريقة تثمين الفضلات العضوية :   كيف ؟ </vt:lpstr>
      <vt:lpstr>Diapositive 9</vt:lpstr>
      <vt:lpstr>خطة التواصل و التوعية</vt:lpstr>
      <vt:lpstr>التـواصل الاجتــماعي التــوعوي للبـــرنامج الوطـــني</vt:lpstr>
      <vt:lpstr> </vt:lpstr>
      <vt:lpstr>Diapositive 13</vt:lpstr>
      <vt:lpstr>الدورات التكوينية</vt:lpstr>
      <vt:lpstr>Diapositive 15</vt:lpstr>
      <vt:lpstr>توعية العائلات بالأحياء السكنية النموذجية</vt:lpstr>
      <vt:lpstr>المرحلة المقبلة 2017 -2020 </vt:lpstr>
      <vt:lpstr>Diapositive 18</vt:lpstr>
      <vt:lpstr>Diapositive 19</vt:lpstr>
      <vt:lpstr> المرحلة المقبلة 2017 -2020</vt:lpstr>
      <vt:lpstr>إمكانية تثمين هذه الفضلات تنتج عنها :</vt:lpstr>
      <vt:lpstr>Diapositive 22</vt:lpstr>
      <vt:lpstr>Diapositive 23</vt:lpstr>
      <vt:lpstr>Diapositive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LAILA BRARI</dc:creator>
  <cp:lastModifiedBy>admin</cp:lastModifiedBy>
  <cp:revision>168</cp:revision>
  <dcterms:created xsi:type="dcterms:W3CDTF">2016-04-22T12:59:52Z</dcterms:created>
  <dcterms:modified xsi:type="dcterms:W3CDTF">2017-02-23T08:35:54Z</dcterms:modified>
</cp:coreProperties>
</file>